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74" r:id="rId2"/>
    <p:sldMasterId id="2147483689" r:id="rId3"/>
  </p:sldMasterIdLst>
  <p:notesMasterIdLst>
    <p:notesMasterId r:id="rId55"/>
  </p:notesMasterIdLst>
  <p:handoutMasterIdLst>
    <p:handoutMasterId r:id="rId56"/>
  </p:handoutMasterIdLst>
  <p:sldIdLst>
    <p:sldId id="269" r:id="rId4"/>
    <p:sldId id="271" r:id="rId5"/>
    <p:sldId id="280" r:id="rId6"/>
    <p:sldId id="275" r:id="rId7"/>
    <p:sldId id="276" r:id="rId8"/>
    <p:sldId id="277" r:id="rId9"/>
    <p:sldId id="278" r:id="rId10"/>
    <p:sldId id="279" r:id="rId11"/>
    <p:sldId id="291" r:id="rId12"/>
    <p:sldId id="281" r:id="rId13"/>
    <p:sldId id="282" r:id="rId14"/>
    <p:sldId id="283" r:id="rId15"/>
    <p:sldId id="273" r:id="rId16"/>
    <p:sldId id="274" r:id="rId17"/>
    <p:sldId id="284" r:id="rId18"/>
    <p:sldId id="285" r:id="rId19"/>
    <p:sldId id="286" r:id="rId20"/>
    <p:sldId id="287" r:id="rId21"/>
    <p:sldId id="288" r:id="rId22"/>
    <p:sldId id="289" r:id="rId23"/>
    <p:sldId id="292" r:id="rId24"/>
    <p:sldId id="290" r:id="rId25"/>
    <p:sldId id="293" r:id="rId26"/>
    <p:sldId id="294" r:id="rId27"/>
    <p:sldId id="295" r:id="rId28"/>
    <p:sldId id="307" r:id="rId29"/>
    <p:sldId id="296" r:id="rId30"/>
    <p:sldId id="297" r:id="rId31"/>
    <p:sldId id="298" r:id="rId32"/>
    <p:sldId id="299" r:id="rId33"/>
    <p:sldId id="300" r:id="rId34"/>
    <p:sldId id="301" r:id="rId35"/>
    <p:sldId id="303" r:id="rId36"/>
    <p:sldId id="304" r:id="rId37"/>
    <p:sldId id="305" r:id="rId38"/>
    <p:sldId id="308" r:id="rId39"/>
    <p:sldId id="309" r:id="rId40"/>
    <p:sldId id="322" r:id="rId41"/>
    <p:sldId id="323" r:id="rId42"/>
    <p:sldId id="310" r:id="rId43"/>
    <p:sldId id="321" r:id="rId44"/>
    <p:sldId id="311" r:id="rId45"/>
    <p:sldId id="312" r:id="rId46"/>
    <p:sldId id="313" r:id="rId47"/>
    <p:sldId id="314" r:id="rId48"/>
    <p:sldId id="316" r:id="rId49"/>
    <p:sldId id="317" r:id="rId50"/>
    <p:sldId id="318" r:id="rId51"/>
    <p:sldId id="319" r:id="rId52"/>
    <p:sldId id="320" r:id="rId53"/>
    <p:sldId id="306" r:id="rId54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300"/>
    <a:srgbClr val="D1D1F3"/>
    <a:srgbClr val="A1F2FF"/>
    <a:srgbClr val="B424B8"/>
    <a:srgbClr val="650767"/>
    <a:srgbClr val="00CC06"/>
    <a:srgbClr val="CC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87" autoAdjust="0"/>
    <p:restoredTop sz="77487" autoAdjust="0"/>
  </p:normalViewPr>
  <p:slideViewPr>
    <p:cSldViewPr snapToGrid="0">
      <p:cViewPr varScale="1">
        <p:scale>
          <a:sx n="52" d="100"/>
          <a:sy n="52" d="100"/>
        </p:scale>
        <p:origin x="-112" y="-1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042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r">
              <a:defRPr sz="1200"/>
            </a:lvl1pPr>
          </a:lstStyle>
          <a:p>
            <a:fld id="{5F567952-1C07-4670-9052-CC0A4836428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r">
              <a:defRPr sz="1200"/>
            </a:lvl1pPr>
          </a:lstStyle>
          <a:p>
            <a:fld id="{52E97AAC-867A-455D-81E7-A7D04CDAF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7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r">
              <a:defRPr sz="1300"/>
            </a:lvl1pPr>
          </a:lstStyle>
          <a:p>
            <a:fld id="{19FE052C-998B-4B08-8852-445E80429695}" type="datetimeFigureOut">
              <a:rPr lang="en-US" smtClean="0"/>
              <a:pPr/>
              <a:t>11/28/16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7" tIns="48324" rIns="96647" bIns="483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47" tIns="48324" rIns="96647" bIns="483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r">
              <a:defRPr sz="1300"/>
            </a:lvl1pPr>
          </a:lstStyle>
          <a:p>
            <a:fld id="{BC2CD6EC-C0D4-46F8-B0D1-9A2D7EFD51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37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63FF4B-CD9B-0B48-B58F-1155C2F6D957}" type="slidenum">
              <a:rPr lang="en-US" sz="1300"/>
              <a:pPr eaLnBrk="1" hangingPunct="1"/>
              <a:t>15</a:t>
            </a:fld>
            <a:endParaRPr lang="en-US" sz="13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8FA7F32-4C21-794D-A5FB-B68EE492BB92}" type="slidenum">
              <a:rPr lang="en-US" sz="1300"/>
              <a:pPr eaLnBrk="1" hangingPunct="1"/>
              <a:t>16</a:t>
            </a:fld>
            <a:endParaRPr lang="en-US" sz="1300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2103E05-C3D4-8540-94FE-C34A8D279DC5}" type="slidenum">
              <a:rPr lang="en-US" sz="1300"/>
              <a:pPr eaLnBrk="1" hangingPunct="1"/>
              <a:t>17</a:t>
            </a:fld>
            <a:endParaRPr lang="en-US" sz="1300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15CD43F-4E56-C249-9AFB-F15A8D5CC764}" type="slidenum">
              <a:rPr lang="en-US" sz="1300"/>
              <a:pPr eaLnBrk="1" hangingPunct="1"/>
              <a:t>18</a:t>
            </a:fld>
            <a:endParaRPr lang="en-US" sz="130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D08608D-1A06-0942-A310-A0C3ECE8D78B}" type="slidenum">
              <a:rPr lang="en-US" sz="1300"/>
              <a:pPr eaLnBrk="1" hangingPunct="1"/>
              <a:t>19</a:t>
            </a:fld>
            <a:endParaRPr lang="en-US" sz="1300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004B2-05C5-4FFE-B753-D91558EFABD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-2.cs.cmu.edu/~modelcheck/onr/cip.htm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4" y="469200"/>
            <a:ext cx="7772400" cy="130823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494" y="1941516"/>
            <a:ext cx="5009103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5967630"/>
            <a:ext cx="9144001" cy="89037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28" y="6080245"/>
            <a:ext cx="3275179" cy="655036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519" y="6259200"/>
            <a:ext cx="3895838" cy="354413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37557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2357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316288" y="1070426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185226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1" y="1070426"/>
            <a:ext cx="2859088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84071" y="145143"/>
            <a:ext cx="5959929" cy="771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0650" y="6351588"/>
            <a:ext cx="267335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4"/>
          <p:cNvSpPr>
            <a:spLocks noChangeShapeType="1"/>
          </p:cNvSpPr>
          <p:nvPr userDrawn="1"/>
        </p:nvSpPr>
        <p:spPr bwMode="auto">
          <a:xfrm flipV="1">
            <a:off x="657225" y="1270000"/>
            <a:ext cx="8153400" cy="0"/>
          </a:xfrm>
          <a:prstGeom prst="line">
            <a:avLst/>
          </a:prstGeom>
          <a:noFill/>
          <a:ln w="762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CMU logo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6357938"/>
            <a:ext cx="305276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ooltext63698992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363" y="1322388"/>
            <a:ext cx="646112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7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-152400"/>
            <a:ext cx="8928100" cy="1470025"/>
          </a:xfrm>
        </p:spPr>
        <p:txBody>
          <a:bodyPr/>
          <a:lstStyle>
            <a:lvl1pPr algn="ctr">
              <a:defRPr sz="2800" b="1">
                <a:latin typeface="Garamond" pitchFamily="-111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9118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50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3278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762000"/>
            <a:ext cx="43434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62000"/>
            <a:ext cx="43434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20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2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327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1pPr>
            <a:lvl2pPr>
              <a:buFont typeface="Wingdings" charset="2"/>
              <a:buChar char="§"/>
              <a:defRPr sz="1800">
                <a:solidFill>
                  <a:schemeClr val="accent2">
                    <a:lumMod val="50000"/>
                  </a:schemeClr>
                </a:solidFill>
                <a:latin typeface="Arial"/>
              </a:defRPr>
            </a:lvl2pPr>
            <a:lvl3pPr>
              <a:buFont typeface="Wingdings" charset="2"/>
              <a:buChar char="§"/>
              <a:defRPr sz="1800">
                <a:solidFill>
                  <a:schemeClr val="accent2">
                    <a:lumMod val="75000"/>
                  </a:schemeClr>
                </a:solidFill>
                <a:latin typeface="Arial"/>
              </a:defRPr>
            </a:lvl3pPr>
            <a:lvl4pPr>
              <a:buFont typeface="Wingdings" charset="2"/>
              <a:buChar char="§"/>
              <a:defRPr sz="16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9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418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232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2908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701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76200"/>
            <a:ext cx="22098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64770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266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0010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" y="762000"/>
            <a:ext cx="434340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62000"/>
            <a:ext cx="434340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140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0010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6200" y="762000"/>
            <a:ext cx="8839200" cy="5943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19229786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0010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" y="762000"/>
            <a:ext cx="8839200" cy="289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3810000"/>
            <a:ext cx="8839200" cy="289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156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0B090CC-72E5-4A19-AC8D-37996C7AE5B0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9775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D3E5747-5F26-4839-8EC8-4F01C1702A41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51397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F23240-59C2-4D3E-884A-383C82E21046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86777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1F88BF9-D6CD-4324-9B83-AEFC7F517A86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7406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6B8187A-3064-4BC3-A282-329D8DFF645F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35419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5578324-C200-44CB-989F-01E5C20FD92E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90547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820FEE5-1FCB-4C0C-BA5E-DF84A7573B16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20178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015EC83-2909-481B-9A63-E7E01B3570A0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11890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743C22C-AAE8-4241-8C5C-289ADE56FFD9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215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19210CF-F928-42EE-AABB-79A79C316BF8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34896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133C50F-EFFF-4449-9647-C9546FCDA665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43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648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7A1C459-2A51-40F2-8FF0-B10D3D572281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9552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82FE97A-DDEE-43BF-9AE6-1BF2405C529F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05311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EFB819C-F693-4F88-90E7-1524A2647E4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19562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2E22ABD-BCC2-4879-A6FF-120D1A51B1CE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61156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312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0214"/>
            <a:ext cx="4040188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70214"/>
            <a:ext cx="4041775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49788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8" Type="http://schemas.openxmlformats.org/officeDocument/2006/relationships/image" Target="../media/image11.pn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359" y="264849"/>
            <a:ext cx="5102012" cy="54250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306" y="274638"/>
            <a:ext cx="8387494" cy="532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edit Master title style</a:t>
            </a:r>
            <a:endParaRPr lang="en-US" dirty="0"/>
          </a:p>
        </p:txBody>
      </p:sp>
      <p:pic>
        <p:nvPicPr>
          <p:cNvPr id="9" name="Picture 8" descr="footer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215" y="6267135"/>
            <a:ext cx="9189720" cy="61183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 userDrawn="1"/>
        </p:nvPicPr>
        <p:blipFill>
          <a:blip r:embed="rId18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50" y="6294367"/>
            <a:ext cx="2563296" cy="512659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668" y="6393688"/>
            <a:ext cx="3714414" cy="337908"/>
          </a:xfrm>
          <a:prstGeom prst="rect">
            <a:avLst/>
          </a:prstGeom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223845" y="63904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7377534" y="11545"/>
            <a:ext cx="2078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Embedded Real-Time Systems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3" r:id="rId3"/>
    <p:sldLayoutId id="2147483667" r:id="rId4"/>
    <p:sldLayoutId id="2147483668" r:id="rId5"/>
    <p:sldLayoutId id="2147483669" r:id="rId6"/>
    <p:sldLayoutId id="2147483670" r:id="rId7"/>
    <p:sldLayoutId id="2147483672" r:id="rId8"/>
    <p:sldLayoutId id="2147483657" r:id="rId9"/>
    <p:sldLayoutId id="2147483662" r:id="rId10"/>
    <p:sldLayoutId id="2147483649" r:id="rId11"/>
    <p:sldLayoutId id="2147483660" r:id="rId12"/>
    <p:sldLayoutId id="2147483658" r:id="rId13"/>
    <p:sldLayoutId id="2147483659" r:id="rId1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76200"/>
            <a:ext cx="8001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762000"/>
            <a:ext cx="88392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37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ＭＳ Ｐゴシック" charset="0"/>
          <a:cs typeface="Arial" pitchFamily="-111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ＭＳ Ｐゴシック" charset="0"/>
          <a:cs typeface="Arial" pitchFamily="-111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ＭＳ Ｐゴシック" charset="0"/>
          <a:cs typeface="Arial" pitchFamily="-111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ＭＳ Ｐゴシック" charset="0"/>
          <a:cs typeface="Arial" pitchFamily="-111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Arial" pitchFamily="-111" charset="0"/>
          <a:cs typeface="Arial" pitchFamily="-111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Arial" pitchFamily="-111" charset="0"/>
          <a:cs typeface="Arial" pitchFamily="-111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Arial" pitchFamily="-111" charset="0"/>
          <a:cs typeface="Arial" pitchFamily="-111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Arial" pitchFamily="-111" charset="0"/>
          <a:cs typeface="Arial" pitchFamily="-11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84A474E8-6144-4EB3-8EA0-0229743B3C2A}" type="slidenum">
              <a:rPr lang="en-US">
                <a:solidFill>
                  <a:prstClr val="black"/>
                </a:solidFill>
                <a:latin typeface="Times" pitchFamily="18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Times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imes" pitchFamily="18" charset="0"/>
            </a:endParaRPr>
          </a:p>
        </p:txBody>
      </p:sp>
      <p:pic>
        <p:nvPicPr>
          <p:cNvPr id="1040" name="Picture 16" descr="cmuredwhite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534275" y="33338"/>
            <a:ext cx="981075" cy="171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073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34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3" Type="http://schemas.openxmlformats.org/officeDocument/2006/relationships/image" Target="../media/image5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eg"/><Relationship Id="rId3" Type="http://schemas.openxmlformats.org/officeDocument/2006/relationships/image" Target="../media/image7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3" y="92171"/>
            <a:ext cx="7949546" cy="1199031"/>
          </a:xfrm>
        </p:spPr>
        <p:txBody>
          <a:bodyPr/>
          <a:lstStyle/>
          <a:p>
            <a:r>
              <a:rPr lang="en-US" sz="3200" b="1" dirty="0" smtClean="0"/>
              <a:t>18-349: Introduction to Embedded </a:t>
            </a:r>
            <a:br>
              <a:rPr lang="en-US" sz="3200" b="1" dirty="0" smtClean="0"/>
            </a:br>
            <a:r>
              <a:rPr lang="en-US" sz="3200" b="1" dirty="0" smtClean="0"/>
              <a:t>Real-Time Systems</a:t>
            </a:r>
            <a:br>
              <a:rPr lang="en-US" sz="3200" b="1" dirty="0" smtClean="0"/>
            </a:b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84" y="2271645"/>
            <a:ext cx="4759749" cy="1549754"/>
          </a:xfrm>
        </p:spPr>
        <p:txBody>
          <a:bodyPr/>
          <a:lstStyle/>
          <a:p>
            <a:r>
              <a:rPr lang="en-US" sz="2000" b="1" dirty="0" smtClean="0">
                <a:solidFill>
                  <a:schemeClr val="accent5"/>
                </a:solidFill>
              </a:rPr>
              <a:t>Anthony Rowe</a:t>
            </a:r>
          </a:p>
          <a:p>
            <a:r>
              <a:rPr lang="en-US" sz="2000" dirty="0" smtClean="0">
                <a:solidFill>
                  <a:schemeClr val="accent5"/>
                </a:solidFill>
              </a:rPr>
              <a:t>Electrical and Computer Engineering</a:t>
            </a:r>
          </a:p>
          <a:p>
            <a:r>
              <a:rPr lang="en-US" sz="2000" dirty="0" smtClean="0">
                <a:solidFill>
                  <a:schemeClr val="accent5"/>
                </a:solidFill>
              </a:rPr>
              <a:t>Carnegie Mellon University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96252" y="2416686"/>
            <a:ext cx="4397261" cy="17526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accent1"/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1886" y="1330460"/>
            <a:ext cx="758191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Lecture </a:t>
            </a:r>
            <a:r>
              <a:rPr lang="en-US" sz="3200" b="1" dirty="0" smtClean="0"/>
              <a:t>21: Wireless Communication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Channel Dimensions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</a:t>
            </a:r>
          </a:p>
          <a:p>
            <a:r>
              <a:rPr lang="en-US" dirty="0" smtClean="0"/>
              <a:t>Frequency</a:t>
            </a:r>
          </a:p>
          <a:p>
            <a:r>
              <a:rPr lang="en-US" dirty="0" smtClean="0"/>
              <a:t>Coding</a:t>
            </a:r>
          </a:p>
          <a:p>
            <a:r>
              <a:rPr lang="en-US" dirty="0" smtClean="0"/>
              <a:t>Space (Directional Antennas)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046" y="2810210"/>
            <a:ext cx="6416576" cy="24868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1245298" y="4943924"/>
            <a:ext cx="394550" cy="71508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69085" y="4948376"/>
            <a:ext cx="394550" cy="71508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557245" y="4915841"/>
            <a:ext cx="394550" cy="71508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76772" y="5585032"/>
            <a:ext cx="1590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/>
                </a:solidFill>
              </a:rPr>
              <a:t>space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11525" y="5601813"/>
            <a:ext cx="1590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/>
                </a:solidFill>
              </a:rPr>
              <a:t>space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51729" y="5581608"/>
            <a:ext cx="1590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/>
                </a:solidFill>
              </a:rPr>
              <a:t>space</a:t>
            </a:r>
            <a:endParaRPr lang="en-US" sz="1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620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39EB044-1AAA-9A46-8E2B-7142C9A68BA9}" type="slidenum">
              <a:rPr lang="en-US" sz="1800"/>
              <a:pPr eaLnBrk="1" hangingPunct="1"/>
              <a:t>11</a:t>
            </a:fld>
            <a:endParaRPr lang="en-US" sz="1800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0136" y="244536"/>
            <a:ext cx="7772400" cy="630822"/>
          </a:xfrm>
          <a:noFill/>
        </p:spPr>
        <p:txBody>
          <a:bodyPr/>
          <a:lstStyle/>
          <a:p>
            <a:r>
              <a:rPr lang="en-US" sz="3200" b="1" dirty="0"/>
              <a:t>ALOHA</a:t>
            </a:r>
          </a:p>
        </p:txBody>
      </p:sp>
      <p:sp>
        <p:nvSpPr>
          <p:cNvPr id="14339" name="Line 3"/>
          <p:cNvSpPr>
            <a:spLocks noChangeShapeType="1"/>
          </p:cNvSpPr>
          <p:nvPr/>
        </p:nvSpPr>
        <p:spPr bwMode="auto">
          <a:xfrm>
            <a:off x="533400" y="3673475"/>
            <a:ext cx="7620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838200" y="3206750"/>
            <a:ext cx="914400" cy="369332"/>
          </a:xfrm>
          <a:prstGeom prst="rect">
            <a:avLst/>
          </a:prstGeom>
          <a:solidFill>
            <a:srgbClr val="A1F2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>
                <a:latin typeface="Arial"/>
                <a:cs typeface="Arial"/>
              </a:rPr>
              <a:t>1</a:t>
            </a:r>
          </a:p>
        </p:txBody>
      </p:sp>
      <p:sp>
        <p:nvSpPr>
          <p:cNvPr id="14341" name="Text Box 5" descr="Wide upward diagonal"/>
          <p:cNvSpPr txBox="1">
            <a:spLocks noChangeArrowheads="1"/>
          </p:cNvSpPr>
          <p:nvPr/>
        </p:nvSpPr>
        <p:spPr bwMode="auto">
          <a:xfrm>
            <a:off x="2438400" y="3206750"/>
            <a:ext cx="914400" cy="369332"/>
          </a:xfrm>
          <a:prstGeom prst="rect">
            <a:avLst/>
          </a:prstGeom>
          <a:pattFill prst="wdUpDiag">
            <a:fgClr>
              <a:srgbClr val="99FFCC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>
                <a:latin typeface="Arial"/>
                <a:cs typeface="Arial"/>
              </a:rPr>
              <a:t>2</a:t>
            </a:r>
          </a:p>
        </p:txBody>
      </p:sp>
      <p:sp>
        <p:nvSpPr>
          <p:cNvPr id="14342" name="Text Box 6" descr="Wide downward diagonal"/>
          <p:cNvSpPr txBox="1">
            <a:spLocks noChangeArrowheads="1"/>
          </p:cNvSpPr>
          <p:nvPr/>
        </p:nvSpPr>
        <p:spPr bwMode="auto">
          <a:xfrm>
            <a:off x="3200400" y="3206750"/>
            <a:ext cx="914400" cy="369332"/>
          </a:xfrm>
          <a:prstGeom prst="rect">
            <a:avLst/>
          </a:prstGeom>
          <a:pattFill prst="wdDnDiag">
            <a:fgClr>
              <a:srgbClr val="FFCCFF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>
                <a:latin typeface="Arial"/>
                <a:cs typeface="Arial"/>
              </a:rPr>
              <a:t>3</a:t>
            </a: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4724400" y="3206750"/>
            <a:ext cx="914400" cy="369332"/>
          </a:xfrm>
          <a:prstGeom prst="rect">
            <a:avLst/>
          </a:prstGeom>
          <a:solidFill>
            <a:srgbClr val="A1F2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>
                <a:latin typeface="Arial"/>
                <a:cs typeface="Arial"/>
              </a:rPr>
              <a:t>3</a:t>
            </a: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6629400" y="3206750"/>
            <a:ext cx="914400" cy="369332"/>
          </a:xfrm>
          <a:prstGeom prst="rect">
            <a:avLst/>
          </a:prstGeom>
          <a:solidFill>
            <a:srgbClr val="A1F2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>
                <a:latin typeface="Arial"/>
                <a:cs typeface="Arial"/>
              </a:rPr>
              <a:t>2</a:t>
            </a: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8153400" y="3429000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000000"/>
                </a:solidFill>
                <a:latin typeface="Arial"/>
                <a:cs typeface="Arial"/>
              </a:rPr>
              <a:t>Time</a:t>
            </a:r>
          </a:p>
        </p:txBody>
      </p:sp>
      <p:sp>
        <p:nvSpPr>
          <p:cNvPr id="14346" name="Text Box 10"/>
          <p:cNvSpPr txBox="1">
            <a:spLocks noChangeArrowheads="1"/>
          </p:cNvSpPr>
          <p:nvPr/>
        </p:nvSpPr>
        <p:spPr bwMode="auto">
          <a:xfrm>
            <a:off x="2438400" y="3733800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  <a:latin typeface="Arial"/>
                <a:cs typeface="Arial"/>
              </a:rPr>
              <a:t>Collision</a:t>
            </a:r>
          </a:p>
        </p:txBody>
      </p:sp>
      <p:sp>
        <p:nvSpPr>
          <p:cNvPr id="14347" name="Text Box 14"/>
          <p:cNvSpPr txBox="1">
            <a:spLocks noChangeArrowheads="1"/>
          </p:cNvSpPr>
          <p:nvPr/>
        </p:nvSpPr>
        <p:spPr bwMode="auto">
          <a:xfrm>
            <a:off x="4571999" y="2552101"/>
            <a:ext cx="20613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FF00FF"/>
                </a:solidFill>
                <a:latin typeface="Arial"/>
                <a:cs typeface="Arial"/>
              </a:rPr>
              <a:t>Retransmission</a:t>
            </a:r>
          </a:p>
        </p:txBody>
      </p:sp>
      <p:sp>
        <p:nvSpPr>
          <p:cNvPr id="14348" name="Text Box 15"/>
          <p:cNvSpPr txBox="1">
            <a:spLocks noChangeArrowheads="1"/>
          </p:cNvSpPr>
          <p:nvPr/>
        </p:nvSpPr>
        <p:spPr bwMode="auto">
          <a:xfrm>
            <a:off x="6553200" y="2527443"/>
            <a:ext cx="21885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FF00FF"/>
                </a:solidFill>
                <a:latin typeface="Arial"/>
                <a:cs typeface="Arial"/>
              </a:rPr>
              <a:t>Retransmission</a:t>
            </a:r>
          </a:p>
        </p:txBody>
      </p:sp>
      <p:sp>
        <p:nvSpPr>
          <p:cNvPr id="14349" name="Text Box 16"/>
          <p:cNvSpPr txBox="1">
            <a:spLocks noChangeArrowheads="1"/>
          </p:cNvSpPr>
          <p:nvPr/>
        </p:nvSpPr>
        <p:spPr bwMode="auto">
          <a:xfrm>
            <a:off x="221940" y="1886335"/>
            <a:ext cx="1828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Node 1 Packet</a:t>
            </a:r>
          </a:p>
        </p:txBody>
      </p:sp>
      <p:sp>
        <p:nvSpPr>
          <p:cNvPr id="14350" name="Arc 17"/>
          <p:cNvSpPr>
            <a:spLocks/>
          </p:cNvSpPr>
          <p:nvPr/>
        </p:nvSpPr>
        <p:spPr bwMode="auto">
          <a:xfrm>
            <a:off x="3657600" y="2667000"/>
            <a:ext cx="1066800" cy="427038"/>
          </a:xfrm>
          <a:custGeom>
            <a:avLst/>
            <a:gdLst>
              <a:gd name="T0" fmla="*/ 256967747 w 43200"/>
              <a:gd name="T1" fmla="*/ 2147483647 h 22706"/>
              <a:gd name="T2" fmla="*/ 2147483647 w 43200"/>
              <a:gd name="T3" fmla="*/ 2147483647 h 22706"/>
              <a:gd name="T4" fmla="*/ 2147483647 w 43200"/>
              <a:gd name="T5" fmla="*/ 2147483647 h 22706"/>
              <a:gd name="T6" fmla="*/ 0 60000 65536"/>
              <a:gd name="T7" fmla="*/ 0 60000 65536"/>
              <a:gd name="T8" fmla="*/ 0 60000 65536"/>
              <a:gd name="T9" fmla="*/ 0 w 43200"/>
              <a:gd name="T10" fmla="*/ 0 h 22706"/>
              <a:gd name="T11" fmla="*/ 43200 w 43200"/>
              <a:gd name="T12" fmla="*/ 22706 h 227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2706" fill="none" extrusionOk="0">
                <a:moveTo>
                  <a:pt x="28" y="22705"/>
                </a:moveTo>
                <a:cubicBezTo>
                  <a:pt x="9" y="22337"/>
                  <a:pt x="0" y="2196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199" y="9670"/>
                  <a:pt x="43199" y="21599"/>
                </a:cubicBezTo>
              </a:path>
              <a:path w="43200" h="22706" stroke="0" extrusionOk="0">
                <a:moveTo>
                  <a:pt x="28" y="22705"/>
                </a:moveTo>
                <a:cubicBezTo>
                  <a:pt x="9" y="22337"/>
                  <a:pt x="0" y="2196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199" y="9670"/>
                  <a:pt x="43199" y="21599"/>
                </a:cubicBezTo>
                <a:lnTo>
                  <a:pt x="21600" y="21600"/>
                </a:lnTo>
                <a:lnTo>
                  <a:pt x="28" y="22705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51" name="Arc 18"/>
          <p:cNvSpPr>
            <a:spLocks/>
          </p:cNvSpPr>
          <p:nvPr/>
        </p:nvSpPr>
        <p:spPr bwMode="auto">
          <a:xfrm>
            <a:off x="2895600" y="2287588"/>
            <a:ext cx="3735388" cy="796925"/>
          </a:xfrm>
          <a:custGeom>
            <a:avLst/>
            <a:gdLst>
              <a:gd name="T0" fmla="*/ 2147483647 w 43200"/>
              <a:gd name="T1" fmla="*/ 2147483647 h 23736"/>
              <a:gd name="T2" fmla="*/ 2147483647 w 43200"/>
              <a:gd name="T3" fmla="*/ 2147483647 h 23736"/>
              <a:gd name="T4" fmla="*/ 2147483647 w 43200"/>
              <a:gd name="T5" fmla="*/ 2147483647 h 23736"/>
              <a:gd name="T6" fmla="*/ 0 60000 65536"/>
              <a:gd name="T7" fmla="*/ 0 60000 65536"/>
              <a:gd name="T8" fmla="*/ 0 60000 65536"/>
              <a:gd name="T9" fmla="*/ 0 w 43200"/>
              <a:gd name="T10" fmla="*/ 0 h 23736"/>
              <a:gd name="T11" fmla="*/ 43200 w 43200"/>
              <a:gd name="T12" fmla="*/ 23736 h 237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3736" fill="none" extrusionOk="0">
                <a:moveTo>
                  <a:pt x="28" y="22705"/>
                </a:moveTo>
                <a:cubicBezTo>
                  <a:pt x="9" y="22337"/>
                  <a:pt x="0" y="2196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2313"/>
                  <a:pt x="43164" y="23026"/>
                  <a:pt x="43094" y="23736"/>
                </a:cubicBezTo>
              </a:path>
              <a:path w="43200" h="23736" stroke="0" extrusionOk="0">
                <a:moveTo>
                  <a:pt x="28" y="22705"/>
                </a:moveTo>
                <a:cubicBezTo>
                  <a:pt x="9" y="22337"/>
                  <a:pt x="0" y="2196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2313"/>
                  <a:pt x="43164" y="23026"/>
                  <a:pt x="43094" y="23736"/>
                </a:cubicBezTo>
                <a:lnTo>
                  <a:pt x="21600" y="21600"/>
                </a:lnTo>
                <a:lnTo>
                  <a:pt x="28" y="22705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52" name="Text Box 19"/>
          <p:cNvSpPr txBox="1">
            <a:spLocks noChangeArrowheads="1"/>
          </p:cNvSpPr>
          <p:nvPr/>
        </p:nvSpPr>
        <p:spPr bwMode="auto">
          <a:xfrm>
            <a:off x="2133600" y="5197475"/>
            <a:ext cx="4648200" cy="457200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>
                <a:latin typeface="Times New Roman" charset="0"/>
              </a:rPr>
              <a:t>Collision mechanism in ALOHA</a:t>
            </a:r>
          </a:p>
        </p:txBody>
      </p:sp>
      <p:sp>
        <p:nvSpPr>
          <p:cNvPr id="14353" name="Rectangle 22"/>
          <p:cNvSpPr>
            <a:spLocks noChangeArrowheads="1"/>
          </p:cNvSpPr>
          <p:nvPr/>
        </p:nvSpPr>
        <p:spPr bwMode="auto">
          <a:xfrm>
            <a:off x="3200400" y="3216275"/>
            <a:ext cx="1524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54" name="AutoShape 23"/>
          <p:cNvSpPr>
            <a:spLocks noChangeArrowheads="1"/>
          </p:cNvSpPr>
          <p:nvPr/>
        </p:nvSpPr>
        <p:spPr bwMode="auto">
          <a:xfrm>
            <a:off x="3048000" y="3216275"/>
            <a:ext cx="457200" cy="457200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55" name="Arc 24"/>
          <p:cNvSpPr>
            <a:spLocks/>
          </p:cNvSpPr>
          <p:nvPr/>
        </p:nvSpPr>
        <p:spPr bwMode="auto">
          <a:xfrm>
            <a:off x="3962400" y="2151063"/>
            <a:ext cx="304800" cy="684212"/>
          </a:xfrm>
          <a:custGeom>
            <a:avLst/>
            <a:gdLst>
              <a:gd name="T0" fmla="*/ 377667802 w 43200"/>
              <a:gd name="T1" fmla="*/ 0 h 43200"/>
              <a:gd name="T2" fmla="*/ 303603582 w 43200"/>
              <a:gd name="T3" fmla="*/ 418581642 h 43200"/>
              <a:gd name="T4" fmla="*/ 377667802 w 43200"/>
              <a:gd name="T5" fmla="*/ 2147483647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600" y="-1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11303"/>
                  <a:pt x="7267" y="2438"/>
                  <a:pt x="17363" y="419"/>
                </a:cubicBezTo>
              </a:path>
              <a:path w="43200" h="43200" stroke="0" extrusionOk="0">
                <a:moveTo>
                  <a:pt x="21600" y="-1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11303"/>
                  <a:pt x="7267" y="2438"/>
                  <a:pt x="17363" y="419"/>
                </a:cubicBezTo>
                <a:lnTo>
                  <a:pt x="21600" y="21600"/>
                </a:lnTo>
                <a:lnTo>
                  <a:pt x="21600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56" name="Text Box 25"/>
          <p:cNvSpPr txBox="1">
            <a:spLocks noChangeArrowheads="1"/>
          </p:cNvSpPr>
          <p:nvPr/>
        </p:nvSpPr>
        <p:spPr bwMode="auto">
          <a:xfrm>
            <a:off x="3962400" y="1752600"/>
            <a:ext cx="2971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Waiting a random time</a:t>
            </a:r>
          </a:p>
        </p:txBody>
      </p:sp>
      <p:sp>
        <p:nvSpPr>
          <p:cNvPr id="14357" name="Line 26"/>
          <p:cNvSpPr>
            <a:spLocks noChangeShapeType="1"/>
          </p:cNvSpPr>
          <p:nvPr/>
        </p:nvSpPr>
        <p:spPr bwMode="auto">
          <a:xfrm>
            <a:off x="1143000" y="237807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58" name="Text Box 27"/>
          <p:cNvSpPr txBox="1">
            <a:spLocks noChangeArrowheads="1"/>
          </p:cNvSpPr>
          <p:nvPr/>
        </p:nvSpPr>
        <p:spPr bwMode="auto">
          <a:xfrm>
            <a:off x="1282287" y="2268535"/>
            <a:ext cx="19181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Node 2 Packet</a:t>
            </a:r>
          </a:p>
        </p:txBody>
      </p:sp>
      <p:sp>
        <p:nvSpPr>
          <p:cNvPr id="14359" name="Line 28"/>
          <p:cNvSpPr>
            <a:spLocks noChangeShapeType="1"/>
          </p:cNvSpPr>
          <p:nvPr/>
        </p:nvSpPr>
        <p:spPr bwMode="auto">
          <a:xfrm>
            <a:off x="2286000" y="2682875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60" name="Text Box 29"/>
          <p:cNvSpPr txBox="1">
            <a:spLocks noChangeArrowheads="1"/>
          </p:cNvSpPr>
          <p:nvPr/>
        </p:nvSpPr>
        <p:spPr bwMode="auto">
          <a:xfrm>
            <a:off x="3505199" y="4204185"/>
            <a:ext cx="1882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Node 3 Packet</a:t>
            </a:r>
          </a:p>
        </p:txBody>
      </p:sp>
      <p:sp>
        <p:nvSpPr>
          <p:cNvPr id="14361" name="Line 30"/>
          <p:cNvSpPr>
            <a:spLocks noChangeShapeType="1"/>
          </p:cNvSpPr>
          <p:nvPr/>
        </p:nvSpPr>
        <p:spPr bwMode="auto">
          <a:xfrm flipH="1" flipV="1">
            <a:off x="3962400" y="3749675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794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DCEEA1-5D06-F04F-B9B0-839A0526706C}" type="slidenum">
              <a:rPr lang="en-US" sz="1800"/>
              <a:pPr eaLnBrk="1" hangingPunct="1"/>
              <a:t>12</a:t>
            </a:fld>
            <a:endParaRPr lang="en-US" sz="1800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19347" y="167551"/>
            <a:ext cx="8001000" cy="762000"/>
          </a:xfrm>
          <a:noFill/>
        </p:spPr>
        <p:txBody>
          <a:bodyPr/>
          <a:lstStyle/>
          <a:p>
            <a:r>
              <a:rPr lang="en-US" sz="3200" b="1" dirty="0" smtClean="0">
                <a:latin typeface="Arial" charset="0"/>
              </a:rPr>
              <a:t>Carrier Sense Multiple Access (CSMA)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17411" name="Line 3"/>
          <p:cNvSpPr>
            <a:spLocks noChangeShapeType="1"/>
          </p:cNvSpPr>
          <p:nvPr/>
        </p:nvSpPr>
        <p:spPr bwMode="auto">
          <a:xfrm>
            <a:off x="533400" y="3581400"/>
            <a:ext cx="7620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838200" y="3114675"/>
            <a:ext cx="914400" cy="369332"/>
          </a:xfrm>
          <a:prstGeom prst="rect">
            <a:avLst/>
          </a:prstGeom>
          <a:solidFill>
            <a:srgbClr val="A1F2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>
                <a:latin typeface="Arial"/>
                <a:cs typeface="Arial"/>
              </a:rPr>
              <a:t>1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2133600" y="3114675"/>
            <a:ext cx="914400" cy="369332"/>
          </a:xfrm>
          <a:prstGeom prst="rect">
            <a:avLst/>
          </a:prstGeom>
          <a:solidFill>
            <a:srgbClr val="A1F2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>
                <a:latin typeface="Arial"/>
                <a:cs typeface="Arial"/>
              </a:rPr>
              <a:t>2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0" y="3114675"/>
            <a:ext cx="914400" cy="369332"/>
          </a:xfrm>
          <a:prstGeom prst="rect">
            <a:avLst/>
          </a:prstGeom>
          <a:solidFill>
            <a:srgbClr val="A1F2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>
                <a:latin typeface="Arial"/>
                <a:cs typeface="Arial"/>
              </a:rPr>
              <a:t>3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8077200" y="3336925"/>
            <a:ext cx="83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000000"/>
                </a:solidFill>
                <a:latin typeface="Arial"/>
                <a:cs typeface="Arial"/>
              </a:rPr>
              <a:t>Time</a:t>
            </a: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5715000" y="3657600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  <a:latin typeface="Arial"/>
                <a:cs typeface="Arial"/>
              </a:rPr>
              <a:t>Collision</a:t>
            </a:r>
          </a:p>
        </p:txBody>
      </p:sp>
      <p:sp>
        <p:nvSpPr>
          <p:cNvPr id="17417" name="Text Box 15" descr="Wide upward diagonal"/>
          <p:cNvSpPr txBox="1">
            <a:spLocks noChangeArrowheads="1"/>
          </p:cNvSpPr>
          <p:nvPr/>
        </p:nvSpPr>
        <p:spPr bwMode="auto">
          <a:xfrm>
            <a:off x="5638800" y="3114675"/>
            <a:ext cx="914400" cy="369332"/>
          </a:xfrm>
          <a:prstGeom prst="rect">
            <a:avLst/>
          </a:prstGeom>
          <a:pattFill prst="wdUpDiag">
            <a:fgClr>
              <a:srgbClr val="99FFCC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>
                <a:latin typeface="Arial"/>
                <a:cs typeface="Arial"/>
              </a:rPr>
              <a:t>4</a:t>
            </a:r>
          </a:p>
        </p:txBody>
      </p:sp>
      <p:sp>
        <p:nvSpPr>
          <p:cNvPr id="17418" name="Line 17"/>
          <p:cNvSpPr>
            <a:spLocks noChangeShapeType="1"/>
          </p:cNvSpPr>
          <p:nvPr/>
        </p:nvSpPr>
        <p:spPr bwMode="auto">
          <a:xfrm flipV="1">
            <a:off x="2590800" y="3581400"/>
            <a:ext cx="0" cy="762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7419" name="Text Box 18"/>
          <p:cNvSpPr txBox="1">
            <a:spLocks noChangeArrowheads="1"/>
          </p:cNvSpPr>
          <p:nvPr/>
        </p:nvSpPr>
        <p:spPr bwMode="auto">
          <a:xfrm>
            <a:off x="1752600" y="4327525"/>
            <a:ext cx="190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Node 4 sense</a:t>
            </a:r>
          </a:p>
        </p:txBody>
      </p:sp>
      <p:sp>
        <p:nvSpPr>
          <p:cNvPr id="17420" name="Line 19"/>
          <p:cNvSpPr>
            <a:spLocks noChangeShapeType="1"/>
          </p:cNvSpPr>
          <p:nvPr/>
        </p:nvSpPr>
        <p:spPr bwMode="auto">
          <a:xfrm>
            <a:off x="2667000" y="4038600"/>
            <a:ext cx="2971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7421" name="Text Box 20"/>
          <p:cNvSpPr txBox="1">
            <a:spLocks noChangeArrowheads="1"/>
          </p:cNvSpPr>
          <p:nvPr/>
        </p:nvSpPr>
        <p:spPr bwMode="auto">
          <a:xfrm>
            <a:off x="3429000" y="3641725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Delay</a:t>
            </a:r>
          </a:p>
        </p:txBody>
      </p:sp>
      <p:sp>
        <p:nvSpPr>
          <p:cNvPr id="17422" name="Text Box 21" descr="Wide downward diagonal"/>
          <p:cNvSpPr txBox="1">
            <a:spLocks noChangeArrowheads="1"/>
          </p:cNvSpPr>
          <p:nvPr/>
        </p:nvSpPr>
        <p:spPr bwMode="auto">
          <a:xfrm>
            <a:off x="6400800" y="3114675"/>
            <a:ext cx="914400" cy="369332"/>
          </a:xfrm>
          <a:prstGeom prst="rect">
            <a:avLst/>
          </a:prstGeom>
          <a:pattFill prst="wdDnDiag">
            <a:fgClr>
              <a:srgbClr val="FFCCFF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>
                <a:latin typeface="Arial"/>
                <a:cs typeface="Arial"/>
              </a:rPr>
              <a:t>5</a:t>
            </a:r>
          </a:p>
        </p:txBody>
      </p:sp>
      <p:sp>
        <p:nvSpPr>
          <p:cNvPr id="17423" name="Rectangle 22"/>
          <p:cNvSpPr>
            <a:spLocks noChangeArrowheads="1"/>
          </p:cNvSpPr>
          <p:nvPr/>
        </p:nvSpPr>
        <p:spPr bwMode="auto">
          <a:xfrm>
            <a:off x="6400800" y="3124200"/>
            <a:ext cx="1524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7424" name="AutoShape 23"/>
          <p:cNvSpPr>
            <a:spLocks noChangeArrowheads="1"/>
          </p:cNvSpPr>
          <p:nvPr/>
        </p:nvSpPr>
        <p:spPr bwMode="auto">
          <a:xfrm>
            <a:off x="6324600" y="3124200"/>
            <a:ext cx="381000" cy="457200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7425" name="Line 24"/>
          <p:cNvSpPr>
            <a:spLocks noChangeShapeType="1"/>
          </p:cNvSpPr>
          <p:nvPr/>
        </p:nvSpPr>
        <p:spPr bwMode="auto">
          <a:xfrm>
            <a:off x="5638800" y="3581400"/>
            <a:ext cx="0" cy="68580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7426" name="Text Box 25"/>
          <p:cNvSpPr txBox="1">
            <a:spLocks noChangeArrowheads="1"/>
          </p:cNvSpPr>
          <p:nvPr/>
        </p:nvSpPr>
        <p:spPr bwMode="auto">
          <a:xfrm>
            <a:off x="3429000" y="1752600"/>
            <a:ext cx="1752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Node 5 sense</a:t>
            </a:r>
          </a:p>
        </p:txBody>
      </p:sp>
      <p:sp>
        <p:nvSpPr>
          <p:cNvPr id="17427" name="Line 26"/>
          <p:cNvSpPr>
            <a:spLocks noChangeShapeType="1"/>
          </p:cNvSpPr>
          <p:nvPr/>
        </p:nvSpPr>
        <p:spPr bwMode="auto">
          <a:xfrm>
            <a:off x="4267200" y="2133600"/>
            <a:ext cx="0" cy="914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7428" name="Text Box 27"/>
          <p:cNvSpPr txBox="1">
            <a:spLocks noChangeArrowheads="1"/>
          </p:cNvSpPr>
          <p:nvPr/>
        </p:nvSpPr>
        <p:spPr bwMode="auto">
          <a:xfrm>
            <a:off x="4876800" y="24384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Delay</a:t>
            </a:r>
          </a:p>
        </p:txBody>
      </p:sp>
      <p:sp>
        <p:nvSpPr>
          <p:cNvPr id="17429" name="Line 28"/>
          <p:cNvSpPr>
            <a:spLocks noChangeShapeType="1"/>
          </p:cNvSpPr>
          <p:nvPr/>
        </p:nvSpPr>
        <p:spPr bwMode="auto">
          <a:xfrm>
            <a:off x="4267200" y="2819400"/>
            <a:ext cx="2133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7430" name="Line 29"/>
          <p:cNvSpPr>
            <a:spLocks noChangeShapeType="1"/>
          </p:cNvSpPr>
          <p:nvPr/>
        </p:nvSpPr>
        <p:spPr bwMode="auto">
          <a:xfrm flipV="1">
            <a:off x="6400800" y="2438400"/>
            <a:ext cx="0" cy="68580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7431" name="Text Box 30"/>
          <p:cNvSpPr txBox="1">
            <a:spLocks noChangeArrowheads="1"/>
          </p:cNvSpPr>
          <p:nvPr/>
        </p:nvSpPr>
        <p:spPr bwMode="auto">
          <a:xfrm>
            <a:off x="135626" y="1763046"/>
            <a:ext cx="19217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Node 1 Packet</a:t>
            </a:r>
          </a:p>
        </p:txBody>
      </p:sp>
      <p:sp>
        <p:nvSpPr>
          <p:cNvPr id="17432" name="Line 31"/>
          <p:cNvSpPr>
            <a:spLocks noChangeShapeType="1"/>
          </p:cNvSpPr>
          <p:nvPr/>
        </p:nvSpPr>
        <p:spPr bwMode="auto">
          <a:xfrm>
            <a:off x="1143000" y="2286000"/>
            <a:ext cx="0" cy="762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7433" name="Text Box 32"/>
          <p:cNvSpPr txBox="1">
            <a:spLocks noChangeArrowheads="1"/>
          </p:cNvSpPr>
          <p:nvPr/>
        </p:nvSpPr>
        <p:spPr bwMode="auto">
          <a:xfrm>
            <a:off x="1245298" y="2219218"/>
            <a:ext cx="20783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Node 2 Packet</a:t>
            </a:r>
          </a:p>
        </p:txBody>
      </p:sp>
      <p:sp>
        <p:nvSpPr>
          <p:cNvPr id="17434" name="Line 33"/>
          <p:cNvSpPr>
            <a:spLocks noChangeShapeType="1"/>
          </p:cNvSpPr>
          <p:nvPr/>
        </p:nvSpPr>
        <p:spPr bwMode="auto">
          <a:xfrm>
            <a:off x="2286000" y="2590800"/>
            <a:ext cx="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7435" name="Text Box 35"/>
          <p:cNvSpPr txBox="1">
            <a:spLocks noChangeArrowheads="1"/>
          </p:cNvSpPr>
          <p:nvPr/>
        </p:nvSpPr>
        <p:spPr bwMode="auto">
          <a:xfrm>
            <a:off x="2231674" y="2552100"/>
            <a:ext cx="20579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Node 3 Packet</a:t>
            </a:r>
          </a:p>
        </p:txBody>
      </p:sp>
      <p:sp>
        <p:nvSpPr>
          <p:cNvPr id="17436" name="Line 36"/>
          <p:cNvSpPr>
            <a:spLocks noChangeShapeType="1"/>
          </p:cNvSpPr>
          <p:nvPr/>
        </p:nvSpPr>
        <p:spPr bwMode="auto">
          <a:xfrm>
            <a:off x="3352800" y="2895600"/>
            <a:ext cx="38100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4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>
                <a:latin typeface="Arial" charset="0"/>
              </a:rPr>
              <a:t>What about power?</a:t>
            </a:r>
            <a:endParaRPr lang="en-US" sz="3200" dirty="0">
              <a:latin typeface="Arial" charset="0"/>
            </a:endParaRP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7000"/>
              </a:lnSpc>
            </a:pPr>
            <a:r>
              <a:rPr lang="en-GB" b="1" dirty="0" smtClean="0">
                <a:latin typeface="Arial" charset="0"/>
              </a:rPr>
              <a:t>Typical Low-Power Radio Power States (802.15.4)</a:t>
            </a:r>
          </a:p>
          <a:p>
            <a:pPr lvl="1">
              <a:lnSpc>
                <a:spcPct val="87000"/>
              </a:lnSpc>
            </a:pPr>
            <a:r>
              <a:rPr lang="en-GB" dirty="0" smtClean="0">
                <a:latin typeface="Arial" charset="0"/>
              </a:rPr>
              <a:t>Idle</a:t>
            </a:r>
            <a:r>
              <a:rPr lang="en-GB" dirty="0">
                <a:latin typeface="Arial" charset="0"/>
              </a:rPr>
              <a:t>: 426 µA</a:t>
            </a:r>
          </a:p>
          <a:p>
            <a:pPr lvl="1">
              <a:lnSpc>
                <a:spcPct val="87000"/>
              </a:lnSpc>
            </a:pPr>
            <a:r>
              <a:rPr lang="en-GB" dirty="0">
                <a:latin typeface="Arial" charset="0"/>
              </a:rPr>
              <a:t>Power Down:  20 µA</a:t>
            </a:r>
          </a:p>
          <a:p>
            <a:pPr lvl="1">
              <a:lnSpc>
                <a:spcPct val="87000"/>
              </a:lnSpc>
            </a:pPr>
            <a:r>
              <a:rPr lang="en-GB" dirty="0">
                <a:latin typeface="Arial" charset="0"/>
              </a:rPr>
              <a:t>Voltage Regulator Off: 0.2 µA</a:t>
            </a:r>
          </a:p>
          <a:p>
            <a:pPr lvl="1">
              <a:lnSpc>
                <a:spcPct val="87000"/>
              </a:lnSpc>
            </a:pPr>
            <a:r>
              <a:rPr lang="en-GB" dirty="0">
                <a:latin typeface="Arial" charset="0"/>
              </a:rPr>
              <a:t>TX: 17.4mA </a:t>
            </a:r>
          </a:p>
          <a:p>
            <a:pPr lvl="1">
              <a:lnSpc>
                <a:spcPct val="87000"/>
              </a:lnSpc>
            </a:pPr>
            <a:r>
              <a:rPr lang="en-GB" dirty="0">
                <a:latin typeface="Arial" charset="0"/>
              </a:rPr>
              <a:t>RX: 18.8mA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13315" name="Text Box 4"/>
          <p:cNvSpPr txBox="1">
            <a:spLocks noChangeArrowheads="1"/>
          </p:cNvSpPr>
          <p:nvPr/>
        </p:nvSpPr>
        <p:spPr bwMode="auto">
          <a:xfrm>
            <a:off x="638175" y="6307138"/>
            <a:ext cx="50292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7000"/>
              </a:lnSpc>
              <a:spcBef>
                <a:spcPts val="1500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>
                <a:solidFill>
                  <a:srgbClr val="000000"/>
                </a:solidFill>
              </a:rPr>
              <a:t>* All currents at 3 volts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1681163" y="4330700"/>
            <a:ext cx="1076325" cy="1003300"/>
          </a:xfrm>
          <a:prstGeom prst="ellipse">
            <a:avLst/>
          </a:prstGeom>
          <a:solidFill>
            <a:srgbClr val="CCFFFF"/>
          </a:solidFill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Sleep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441700" y="4349750"/>
            <a:ext cx="1076325" cy="1003300"/>
          </a:xfrm>
          <a:prstGeom prst="ellipse">
            <a:avLst/>
          </a:prstGeom>
          <a:solidFill>
            <a:srgbClr val="8DFF8B"/>
          </a:solidFill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Idle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5227638" y="3497263"/>
            <a:ext cx="1076325" cy="1004887"/>
          </a:xfrm>
          <a:prstGeom prst="ellipse">
            <a:avLst/>
          </a:prstGeom>
          <a:solidFill>
            <a:srgbClr val="F78879"/>
          </a:solidFill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TX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222875" y="5126038"/>
            <a:ext cx="1076325" cy="1003300"/>
          </a:xfrm>
          <a:prstGeom prst="ellipse">
            <a:avLst/>
          </a:prstGeom>
          <a:solidFill>
            <a:srgbClr val="F78879"/>
          </a:solidFill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RX</a:t>
            </a:r>
          </a:p>
        </p:txBody>
      </p:sp>
      <p:cxnSp>
        <p:nvCxnSpPr>
          <p:cNvPr id="13320" name="Curved Connector 12"/>
          <p:cNvCxnSpPr>
            <a:cxnSpLocks noChangeShapeType="1"/>
            <a:stCxn id="5" idx="7"/>
            <a:endCxn id="7" idx="1"/>
          </p:cNvCxnSpPr>
          <p:nvPr/>
        </p:nvCxnSpPr>
        <p:spPr bwMode="auto">
          <a:xfrm rot="16200000" flipH="1">
            <a:off x="3090863" y="3986212"/>
            <a:ext cx="19050" cy="1000125"/>
          </a:xfrm>
          <a:prstGeom prst="curvedConnector3">
            <a:avLst>
              <a:gd name="adj1" fmla="val -1940676"/>
            </a:avLst>
          </a:prstGeom>
          <a:noFill/>
          <a:ln w="9525">
            <a:solidFill>
              <a:schemeClr val="accent5"/>
            </a:solidFill>
            <a:round/>
            <a:headEnd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1" name="Curved Connector 14"/>
          <p:cNvCxnSpPr>
            <a:cxnSpLocks noChangeShapeType="1"/>
            <a:stCxn id="7" idx="3"/>
            <a:endCxn id="5" idx="5"/>
          </p:cNvCxnSpPr>
          <p:nvPr/>
        </p:nvCxnSpPr>
        <p:spPr bwMode="auto">
          <a:xfrm rot="5400000" flipH="1">
            <a:off x="3090069" y="4696619"/>
            <a:ext cx="20637" cy="1000125"/>
          </a:xfrm>
          <a:prstGeom prst="curvedConnector3">
            <a:avLst>
              <a:gd name="adj1" fmla="val -1940676"/>
            </a:avLst>
          </a:prstGeom>
          <a:noFill/>
          <a:ln w="9525">
            <a:solidFill>
              <a:schemeClr val="accent5"/>
            </a:solidFill>
            <a:round/>
            <a:headEnd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2" name="Shape 16"/>
          <p:cNvCxnSpPr>
            <a:cxnSpLocks noChangeShapeType="1"/>
            <a:stCxn id="7" idx="7"/>
            <a:endCxn id="8" idx="2"/>
          </p:cNvCxnSpPr>
          <p:nvPr/>
        </p:nvCxnSpPr>
        <p:spPr bwMode="auto">
          <a:xfrm rot="5400000" flipH="1" flipV="1">
            <a:off x="4546601" y="3814762"/>
            <a:ext cx="495300" cy="866775"/>
          </a:xfrm>
          <a:prstGeom prst="curvedConnector2">
            <a:avLst/>
          </a:prstGeom>
          <a:noFill/>
          <a:ln w="9525">
            <a:solidFill>
              <a:schemeClr val="accent5"/>
            </a:solidFill>
            <a:round/>
            <a:headEnd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3" name="Shape 18"/>
          <p:cNvCxnSpPr>
            <a:cxnSpLocks noChangeShapeType="1"/>
            <a:stCxn id="7" idx="5"/>
            <a:endCxn id="9" idx="2"/>
          </p:cNvCxnSpPr>
          <p:nvPr/>
        </p:nvCxnSpPr>
        <p:spPr bwMode="auto">
          <a:xfrm rot="16200000" flipH="1">
            <a:off x="4581525" y="4986338"/>
            <a:ext cx="420688" cy="862012"/>
          </a:xfrm>
          <a:prstGeom prst="curvedConnector2">
            <a:avLst/>
          </a:prstGeom>
          <a:noFill/>
          <a:ln w="9525">
            <a:solidFill>
              <a:schemeClr val="accent5"/>
            </a:solidFill>
            <a:round/>
            <a:headEnd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4" name="Shape 20"/>
          <p:cNvCxnSpPr>
            <a:cxnSpLocks noChangeShapeType="1"/>
            <a:stCxn id="8" idx="3"/>
            <a:endCxn id="7" idx="6"/>
          </p:cNvCxnSpPr>
          <p:nvPr/>
        </p:nvCxnSpPr>
        <p:spPr bwMode="auto">
          <a:xfrm rot="5400000">
            <a:off x="4702969" y="4169569"/>
            <a:ext cx="496887" cy="866775"/>
          </a:xfrm>
          <a:prstGeom prst="curvedConnector2">
            <a:avLst/>
          </a:prstGeom>
          <a:noFill/>
          <a:ln w="9525">
            <a:solidFill>
              <a:schemeClr val="accent5"/>
            </a:solidFill>
            <a:round/>
            <a:headEnd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5" name="Shape 22"/>
          <p:cNvCxnSpPr>
            <a:cxnSpLocks noChangeShapeType="1"/>
            <a:stCxn id="9" idx="1"/>
            <a:endCxn id="7" idx="6"/>
          </p:cNvCxnSpPr>
          <p:nvPr/>
        </p:nvCxnSpPr>
        <p:spPr bwMode="auto">
          <a:xfrm rot="16200000" flipV="1">
            <a:off x="4737894" y="4631531"/>
            <a:ext cx="422275" cy="862013"/>
          </a:xfrm>
          <a:prstGeom prst="curvedConnector2">
            <a:avLst/>
          </a:prstGeom>
          <a:noFill/>
          <a:ln w="9525">
            <a:solidFill>
              <a:schemeClr val="accent5"/>
            </a:solidFill>
            <a:round/>
            <a:headEnd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26" name="TextBox 23"/>
          <p:cNvSpPr txBox="1">
            <a:spLocks noChangeArrowheads="1"/>
          </p:cNvSpPr>
          <p:nvPr/>
        </p:nvSpPr>
        <p:spPr bwMode="auto">
          <a:xfrm>
            <a:off x="2794000" y="3773488"/>
            <a:ext cx="7016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/>
              <a:t>860 μS</a:t>
            </a:r>
          </a:p>
        </p:txBody>
      </p:sp>
      <p:sp>
        <p:nvSpPr>
          <p:cNvPr id="13327" name="TextBox 24"/>
          <p:cNvSpPr txBox="1">
            <a:spLocks noChangeArrowheads="1"/>
          </p:cNvSpPr>
          <p:nvPr/>
        </p:nvSpPr>
        <p:spPr bwMode="auto">
          <a:xfrm>
            <a:off x="4240213" y="3817938"/>
            <a:ext cx="730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/>
              <a:t>2 μS</a:t>
            </a:r>
          </a:p>
        </p:txBody>
      </p:sp>
    </p:spTree>
    <p:extLst>
      <p:ext uri="{BB962C8B-B14F-4D97-AF65-F5344CB8AC3E}">
        <p14:creationId xmlns:p14="http://schemas.microsoft.com/office/powerpoint/2010/main" val="1635448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>
                <a:latin typeface="Arial" charset="0"/>
              </a:rPr>
              <a:t>Radio + CPU Power</a:t>
            </a:r>
            <a:endParaRPr lang="en-US" sz="3200">
              <a:latin typeface="Arial" charset="0"/>
            </a:endParaRP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078163"/>
            <a:ext cx="8229600" cy="3378200"/>
          </a:xfrm>
        </p:spPr>
        <p:txBody>
          <a:bodyPr/>
          <a:lstStyle/>
          <a:p>
            <a:pPr>
              <a:lnSpc>
                <a:spcPct val="87000"/>
              </a:lnSpc>
              <a:spcBef>
                <a:spcPts val="600"/>
              </a:spcBef>
            </a:pPr>
            <a:r>
              <a:rPr lang="en-GB" dirty="0">
                <a:latin typeface="Arial" charset="0"/>
              </a:rPr>
              <a:t>Active: 		7 mA	</a:t>
            </a:r>
            <a:r>
              <a:rPr lang="en-GB" dirty="0" smtClean="0">
                <a:latin typeface="Arial" charset="0"/>
              </a:rPr>
              <a:t>	</a:t>
            </a:r>
            <a:r>
              <a:rPr lang="en-GB" dirty="0" smtClean="0">
                <a:latin typeface="Wingdings" charset="0"/>
              </a:rPr>
              <a:t></a:t>
            </a:r>
            <a:r>
              <a:rPr lang="en-GB" dirty="0" smtClean="0">
                <a:latin typeface="Arial" charset="0"/>
              </a:rPr>
              <a:t> </a:t>
            </a:r>
            <a:r>
              <a:rPr lang="en-GB" dirty="0">
                <a:latin typeface="Arial" charset="0"/>
              </a:rPr>
              <a:t>	17 days	</a:t>
            </a:r>
          </a:p>
          <a:p>
            <a:pPr>
              <a:lnSpc>
                <a:spcPct val="87000"/>
              </a:lnSpc>
              <a:spcBef>
                <a:spcPts val="600"/>
              </a:spcBef>
            </a:pPr>
            <a:r>
              <a:rPr lang="en-GB" dirty="0">
                <a:latin typeface="Arial" charset="0"/>
              </a:rPr>
              <a:t>Active + TX: 	24.4 mA	</a:t>
            </a:r>
            <a:r>
              <a:rPr lang="en-GB" dirty="0">
                <a:latin typeface="Wingdings" charset="0"/>
              </a:rPr>
              <a:t></a:t>
            </a:r>
            <a:r>
              <a:rPr lang="en-GB" dirty="0">
                <a:latin typeface="Arial" charset="0"/>
              </a:rPr>
              <a:t>  	4.9 days	</a:t>
            </a:r>
          </a:p>
          <a:p>
            <a:pPr>
              <a:lnSpc>
                <a:spcPct val="87000"/>
              </a:lnSpc>
              <a:spcBef>
                <a:spcPts val="600"/>
              </a:spcBef>
            </a:pPr>
            <a:r>
              <a:rPr lang="en-GB" dirty="0">
                <a:latin typeface="Arial" charset="0"/>
              </a:rPr>
              <a:t>Active + RX: 	28.8 mA	</a:t>
            </a:r>
            <a:r>
              <a:rPr lang="en-GB" dirty="0">
                <a:latin typeface="Wingdings" charset="0"/>
              </a:rPr>
              <a:t></a:t>
            </a:r>
            <a:r>
              <a:rPr lang="en-GB" dirty="0">
                <a:latin typeface="Arial" charset="0"/>
              </a:rPr>
              <a:t> 	4.6 days</a:t>
            </a:r>
          </a:p>
          <a:p>
            <a:pPr>
              <a:lnSpc>
                <a:spcPct val="87000"/>
              </a:lnSpc>
              <a:spcBef>
                <a:spcPts val="600"/>
              </a:spcBef>
            </a:pPr>
            <a:r>
              <a:rPr lang="en-GB" dirty="0">
                <a:latin typeface="Arial" charset="0"/>
              </a:rPr>
              <a:t>Idle:		</a:t>
            </a:r>
            <a:r>
              <a:rPr lang="en-GB" dirty="0" smtClean="0">
                <a:latin typeface="Arial" charset="0"/>
              </a:rPr>
              <a:t>	2 </a:t>
            </a:r>
            <a:r>
              <a:rPr lang="en-GB" dirty="0">
                <a:latin typeface="Arial" charset="0"/>
              </a:rPr>
              <a:t>mA	</a:t>
            </a:r>
            <a:r>
              <a:rPr lang="en-GB" dirty="0" smtClean="0">
                <a:latin typeface="Arial" charset="0"/>
              </a:rPr>
              <a:t>	</a:t>
            </a:r>
            <a:r>
              <a:rPr lang="en-GB" dirty="0" smtClean="0">
                <a:latin typeface="Wingdings" charset="0"/>
              </a:rPr>
              <a:t></a:t>
            </a:r>
            <a:r>
              <a:rPr lang="en-GB" dirty="0" smtClean="0">
                <a:latin typeface="Arial" charset="0"/>
              </a:rPr>
              <a:t>  </a:t>
            </a:r>
            <a:r>
              <a:rPr lang="en-GB" dirty="0">
                <a:latin typeface="Arial" charset="0"/>
              </a:rPr>
              <a:t>	60 days</a:t>
            </a:r>
          </a:p>
          <a:p>
            <a:pPr>
              <a:lnSpc>
                <a:spcPct val="87000"/>
              </a:lnSpc>
              <a:spcBef>
                <a:spcPts val="600"/>
              </a:spcBef>
            </a:pPr>
            <a:r>
              <a:rPr lang="en-GB" dirty="0">
                <a:latin typeface="Arial" charset="0"/>
              </a:rPr>
              <a:t>Sleep: 		70 µA	</a:t>
            </a:r>
            <a:r>
              <a:rPr lang="en-GB" dirty="0" smtClean="0">
                <a:latin typeface="Arial" charset="0"/>
              </a:rPr>
              <a:t>	</a:t>
            </a:r>
            <a:r>
              <a:rPr lang="en-GB" dirty="0" smtClean="0">
                <a:latin typeface="Wingdings" charset="0"/>
              </a:rPr>
              <a:t></a:t>
            </a:r>
            <a:r>
              <a:rPr lang="en-GB" dirty="0" smtClean="0">
                <a:latin typeface="Arial" charset="0"/>
              </a:rPr>
              <a:t>  </a:t>
            </a:r>
            <a:r>
              <a:rPr lang="en-GB" dirty="0">
                <a:latin typeface="Arial" charset="0"/>
              </a:rPr>
              <a:t>	4.68 </a:t>
            </a:r>
            <a:r>
              <a:rPr lang="en-GB" dirty="0" err="1">
                <a:latin typeface="Arial" charset="0"/>
              </a:rPr>
              <a:t>yrs</a:t>
            </a:r>
            <a:r>
              <a:rPr lang="en-GB" dirty="0">
                <a:latin typeface="Arial" charset="0"/>
              </a:rPr>
              <a:t>!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14339" name="Text Box 4"/>
          <p:cNvSpPr txBox="1">
            <a:spLocks noChangeArrowheads="1"/>
          </p:cNvSpPr>
          <p:nvPr/>
        </p:nvSpPr>
        <p:spPr bwMode="auto">
          <a:xfrm>
            <a:off x="3657600" y="1722438"/>
            <a:ext cx="5208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87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sz="2000" b="1">
                <a:solidFill>
                  <a:srgbClr val="000000"/>
                </a:solidFill>
              </a:rPr>
              <a:t>2,870 mAH (@ 25ma) 1.5v   x 2 (series)</a:t>
            </a:r>
          </a:p>
        </p:txBody>
      </p:sp>
      <p:pic>
        <p:nvPicPr>
          <p:cNvPr id="1434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1" t="34001" r="24001" b="39998"/>
          <a:stretch>
            <a:fillRect/>
          </a:stretch>
        </p:blipFill>
        <p:spPr bwMode="auto">
          <a:xfrm>
            <a:off x="1371600" y="1341438"/>
            <a:ext cx="2057400" cy="110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607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3"/>
          <p:cNvSpPr>
            <a:spLocks noGrp="1" noChangeArrowheads="1"/>
          </p:cNvSpPr>
          <p:nvPr>
            <p:ph type="title"/>
          </p:nvPr>
        </p:nvSpPr>
        <p:spPr>
          <a:xfrm>
            <a:off x="728663" y="76200"/>
            <a:ext cx="7575738" cy="885461"/>
          </a:xfrm>
        </p:spPr>
        <p:txBody>
          <a:bodyPr/>
          <a:lstStyle/>
          <a:p>
            <a:r>
              <a:rPr lang="en-US" b="1" dirty="0" smtClean="0">
                <a:latin typeface="Arial" charset="0"/>
              </a:rPr>
              <a:t>Low Power Listen (LPL)</a:t>
            </a:r>
            <a:endParaRPr lang="en-US" b="1" dirty="0">
              <a:latin typeface="Arial" charset="0"/>
            </a:endParaRPr>
          </a:p>
        </p:txBody>
      </p:sp>
      <p:sp>
        <p:nvSpPr>
          <p:cNvPr id="16386" name="Text Box 8"/>
          <p:cNvSpPr txBox="1">
            <a:spLocks noChangeArrowheads="1"/>
          </p:cNvSpPr>
          <p:nvPr/>
        </p:nvSpPr>
        <p:spPr bwMode="auto">
          <a:xfrm>
            <a:off x="3744913" y="1890713"/>
            <a:ext cx="19177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b="1"/>
              <a:t>Check Interval</a:t>
            </a:r>
          </a:p>
        </p:txBody>
      </p:sp>
      <p:sp>
        <p:nvSpPr>
          <p:cNvPr id="16387" name="Line 9"/>
          <p:cNvSpPr>
            <a:spLocks noChangeShapeType="1"/>
          </p:cNvSpPr>
          <p:nvPr/>
        </p:nvSpPr>
        <p:spPr bwMode="auto">
          <a:xfrm>
            <a:off x="3916363" y="2195513"/>
            <a:ext cx="0" cy="228600"/>
          </a:xfrm>
          <a:prstGeom prst="line">
            <a:avLst/>
          </a:prstGeom>
          <a:noFill/>
          <a:ln w="9525">
            <a:solidFill>
              <a:schemeClr val="accent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8" name="Line 10"/>
          <p:cNvSpPr>
            <a:spLocks noChangeShapeType="1"/>
          </p:cNvSpPr>
          <p:nvPr/>
        </p:nvSpPr>
        <p:spPr bwMode="auto">
          <a:xfrm>
            <a:off x="4992688" y="2195513"/>
            <a:ext cx="0" cy="228600"/>
          </a:xfrm>
          <a:prstGeom prst="line">
            <a:avLst/>
          </a:prstGeom>
          <a:noFill/>
          <a:ln w="9525">
            <a:solidFill>
              <a:schemeClr val="accent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9" name="Line 11"/>
          <p:cNvSpPr>
            <a:spLocks noChangeShapeType="1"/>
          </p:cNvSpPr>
          <p:nvPr/>
        </p:nvSpPr>
        <p:spPr bwMode="auto">
          <a:xfrm>
            <a:off x="3916363" y="2309813"/>
            <a:ext cx="1047750" cy="0"/>
          </a:xfrm>
          <a:prstGeom prst="line">
            <a:avLst/>
          </a:prstGeom>
          <a:noFill/>
          <a:ln w="9525">
            <a:solidFill>
              <a:schemeClr val="accent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0" name="Text Box 12"/>
          <p:cNvSpPr txBox="1">
            <a:spLocks noChangeArrowheads="1"/>
          </p:cNvSpPr>
          <p:nvPr/>
        </p:nvSpPr>
        <p:spPr bwMode="auto">
          <a:xfrm>
            <a:off x="3467100" y="4908550"/>
            <a:ext cx="23431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b="1"/>
              <a:t>Sampling Interval</a:t>
            </a:r>
          </a:p>
        </p:txBody>
      </p:sp>
      <p:sp>
        <p:nvSpPr>
          <p:cNvPr id="16391" name="Line 13"/>
          <p:cNvSpPr>
            <a:spLocks noChangeShapeType="1"/>
          </p:cNvSpPr>
          <p:nvPr/>
        </p:nvSpPr>
        <p:spPr bwMode="auto">
          <a:xfrm>
            <a:off x="6356350" y="4997450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2" name="Line 14"/>
          <p:cNvSpPr>
            <a:spLocks noChangeShapeType="1"/>
          </p:cNvSpPr>
          <p:nvPr/>
        </p:nvSpPr>
        <p:spPr bwMode="auto">
          <a:xfrm>
            <a:off x="2565400" y="4997450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3" name="Line 15"/>
          <p:cNvSpPr>
            <a:spLocks noChangeShapeType="1"/>
          </p:cNvSpPr>
          <p:nvPr/>
        </p:nvSpPr>
        <p:spPr bwMode="auto">
          <a:xfrm>
            <a:off x="2565400" y="5121275"/>
            <a:ext cx="825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4" name="Line 16"/>
          <p:cNvSpPr>
            <a:spLocks noChangeShapeType="1"/>
          </p:cNvSpPr>
          <p:nvPr/>
        </p:nvSpPr>
        <p:spPr bwMode="auto">
          <a:xfrm>
            <a:off x="5503863" y="5121275"/>
            <a:ext cx="8524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5" name="Rectangle 17"/>
          <p:cNvSpPr>
            <a:spLocks noChangeArrowheads="1"/>
          </p:cNvSpPr>
          <p:nvPr/>
        </p:nvSpPr>
        <p:spPr bwMode="auto">
          <a:xfrm>
            <a:off x="2849563" y="2522538"/>
            <a:ext cx="84137" cy="276225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6" name="Rectangle 18"/>
          <p:cNvSpPr>
            <a:spLocks noChangeArrowheads="1"/>
          </p:cNvSpPr>
          <p:nvPr/>
        </p:nvSpPr>
        <p:spPr bwMode="auto">
          <a:xfrm>
            <a:off x="3821113" y="2527300"/>
            <a:ext cx="84137" cy="276225"/>
          </a:xfrm>
          <a:prstGeom prst="rect">
            <a:avLst/>
          </a:prstGeom>
          <a:solidFill>
            <a:srgbClr val="FF9900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7" name="Rectangle 19"/>
          <p:cNvSpPr>
            <a:spLocks noChangeArrowheads="1"/>
          </p:cNvSpPr>
          <p:nvPr/>
        </p:nvSpPr>
        <p:spPr bwMode="auto">
          <a:xfrm>
            <a:off x="5024438" y="2527300"/>
            <a:ext cx="84137" cy="276225"/>
          </a:xfrm>
          <a:prstGeom prst="rect">
            <a:avLst/>
          </a:prstGeom>
          <a:solidFill>
            <a:srgbClr val="FF9900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8" name="Rectangle 20"/>
          <p:cNvSpPr>
            <a:spLocks noChangeArrowheads="1"/>
          </p:cNvSpPr>
          <p:nvPr/>
        </p:nvSpPr>
        <p:spPr bwMode="auto">
          <a:xfrm>
            <a:off x="6197600" y="2505075"/>
            <a:ext cx="769938" cy="285750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9" name="Line 21"/>
          <p:cNvSpPr>
            <a:spLocks noChangeShapeType="1"/>
          </p:cNvSpPr>
          <p:nvPr/>
        </p:nvSpPr>
        <p:spPr bwMode="auto">
          <a:xfrm>
            <a:off x="3916363" y="2792413"/>
            <a:ext cx="1104900" cy="0"/>
          </a:xfrm>
          <a:prstGeom prst="line">
            <a:avLst/>
          </a:prstGeom>
          <a:noFill/>
          <a:ln w="25400">
            <a:solidFill>
              <a:schemeClr val="accent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0" name="Line 22"/>
          <p:cNvSpPr>
            <a:spLocks noChangeShapeType="1"/>
          </p:cNvSpPr>
          <p:nvPr/>
        </p:nvSpPr>
        <p:spPr bwMode="auto">
          <a:xfrm flipV="1">
            <a:off x="5021263" y="2522538"/>
            <a:ext cx="0" cy="269875"/>
          </a:xfrm>
          <a:prstGeom prst="line">
            <a:avLst/>
          </a:prstGeom>
          <a:noFill/>
          <a:ln w="25400">
            <a:solidFill>
              <a:schemeClr val="accent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1" name="Line 23"/>
          <p:cNvSpPr>
            <a:spLocks noChangeShapeType="1"/>
          </p:cNvSpPr>
          <p:nvPr/>
        </p:nvSpPr>
        <p:spPr bwMode="auto">
          <a:xfrm>
            <a:off x="5021263" y="2522538"/>
            <a:ext cx="90487" cy="0"/>
          </a:xfrm>
          <a:prstGeom prst="line">
            <a:avLst/>
          </a:prstGeom>
          <a:noFill/>
          <a:ln w="25400">
            <a:solidFill>
              <a:schemeClr val="accent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2" name="Line 24"/>
          <p:cNvSpPr>
            <a:spLocks noChangeShapeType="1"/>
          </p:cNvSpPr>
          <p:nvPr/>
        </p:nvSpPr>
        <p:spPr bwMode="auto">
          <a:xfrm>
            <a:off x="5111750" y="2522538"/>
            <a:ext cx="0" cy="269875"/>
          </a:xfrm>
          <a:prstGeom prst="line">
            <a:avLst/>
          </a:prstGeom>
          <a:noFill/>
          <a:ln w="25400">
            <a:solidFill>
              <a:schemeClr val="accent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3" name="Line 25"/>
          <p:cNvSpPr>
            <a:spLocks noChangeShapeType="1"/>
          </p:cNvSpPr>
          <p:nvPr/>
        </p:nvSpPr>
        <p:spPr bwMode="auto">
          <a:xfrm>
            <a:off x="5111750" y="2792413"/>
            <a:ext cx="10795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4" name="Line 26"/>
          <p:cNvSpPr>
            <a:spLocks noChangeShapeType="1"/>
          </p:cNvSpPr>
          <p:nvPr/>
        </p:nvSpPr>
        <p:spPr bwMode="auto">
          <a:xfrm flipV="1">
            <a:off x="6191250" y="2522538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5" name="Line 27"/>
          <p:cNvSpPr>
            <a:spLocks noChangeShapeType="1"/>
          </p:cNvSpPr>
          <p:nvPr/>
        </p:nvSpPr>
        <p:spPr bwMode="auto">
          <a:xfrm flipV="1">
            <a:off x="6191250" y="2516188"/>
            <a:ext cx="776288" cy="63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6" name="Line 28"/>
          <p:cNvSpPr>
            <a:spLocks noChangeShapeType="1"/>
          </p:cNvSpPr>
          <p:nvPr/>
        </p:nvSpPr>
        <p:spPr bwMode="auto">
          <a:xfrm>
            <a:off x="6977063" y="2522538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7" name="Line 29"/>
          <p:cNvSpPr>
            <a:spLocks noChangeShapeType="1"/>
          </p:cNvSpPr>
          <p:nvPr/>
        </p:nvSpPr>
        <p:spPr bwMode="auto">
          <a:xfrm flipV="1">
            <a:off x="6186488" y="2779713"/>
            <a:ext cx="1438275" cy="15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8" name="Line 30"/>
          <p:cNvSpPr>
            <a:spLocks noChangeShapeType="1"/>
          </p:cNvSpPr>
          <p:nvPr/>
        </p:nvSpPr>
        <p:spPr bwMode="auto">
          <a:xfrm>
            <a:off x="2336800" y="4908550"/>
            <a:ext cx="29479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9" name="Line 31"/>
          <p:cNvSpPr>
            <a:spLocks noChangeShapeType="1"/>
          </p:cNvSpPr>
          <p:nvPr/>
        </p:nvSpPr>
        <p:spPr bwMode="auto">
          <a:xfrm>
            <a:off x="5284788" y="463867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0" name="Line 32"/>
          <p:cNvSpPr>
            <a:spLocks noChangeShapeType="1"/>
          </p:cNvSpPr>
          <p:nvPr/>
        </p:nvSpPr>
        <p:spPr bwMode="auto">
          <a:xfrm>
            <a:off x="5284788" y="4638675"/>
            <a:ext cx="162083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1" name="Line 33"/>
          <p:cNvSpPr>
            <a:spLocks noChangeShapeType="1"/>
          </p:cNvSpPr>
          <p:nvPr/>
        </p:nvSpPr>
        <p:spPr bwMode="auto">
          <a:xfrm>
            <a:off x="6905625" y="463867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2" name="Line 34"/>
          <p:cNvSpPr>
            <a:spLocks noChangeShapeType="1"/>
          </p:cNvSpPr>
          <p:nvPr/>
        </p:nvSpPr>
        <p:spPr bwMode="auto">
          <a:xfrm>
            <a:off x="6905625" y="4908550"/>
            <a:ext cx="7651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3" name="Line 35"/>
          <p:cNvSpPr>
            <a:spLocks noChangeShapeType="1"/>
          </p:cNvSpPr>
          <p:nvPr/>
        </p:nvSpPr>
        <p:spPr bwMode="auto">
          <a:xfrm>
            <a:off x="6364288" y="463867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4" name="Line 36"/>
          <p:cNvSpPr>
            <a:spLocks noChangeShapeType="1"/>
          </p:cNvSpPr>
          <p:nvPr/>
        </p:nvSpPr>
        <p:spPr bwMode="auto">
          <a:xfrm flipH="1">
            <a:off x="5284788" y="4908550"/>
            <a:ext cx="10795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5" name="Line 37"/>
          <p:cNvSpPr>
            <a:spLocks noChangeShapeType="1"/>
          </p:cNvSpPr>
          <p:nvPr/>
        </p:nvSpPr>
        <p:spPr bwMode="auto">
          <a:xfrm>
            <a:off x="6364288" y="4908550"/>
            <a:ext cx="54133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6" name="Rectangle 38"/>
          <p:cNvSpPr>
            <a:spLocks noChangeArrowheads="1"/>
          </p:cNvSpPr>
          <p:nvPr/>
        </p:nvSpPr>
        <p:spPr bwMode="auto">
          <a:xfrm>
            <a:off x="6364288" y="4638675"/>
            <a:ext cx="541337" cy="26987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17" name="Rectangle 39"/>
          <p:cNvSpPr>
            <a:spLocks noChangeArrowheads="1"/>
          </p:cNvSpPr>
          <p:nvPr/>
        </p:nvSpPr>
        <p:spPr bwMode="auto">
          <a:xfrm>
            <a:off x="5284788" y="4638675"/>
            <a:ext cx="1079500" cy="269875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18" name="Text Box 40"/>
          <p:cNvSpPr txBox="1">
            <a:spLocks noChangeArrowheads="1"/>
          </p:cNvSpPr>
          <p:nvPr/>
        </p:nvSpPr>
        <p:spPr bwMode="auto">
          <a:xfrm>
            <a:off x="862013" y="2470150"/>
            <a:ext cx="1095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dirty="0">
                <a:solidFill>
                  <a:srgbClr val="000000"/>
                </a:solidFill>
              </a:rPr>
              <a:t>Radio RX</a:t>
            </a:r>
          </a:p>
        </p:txBody>
      </p:sp>
      <p:sp>
        <p:nvSpPr>
          <p:cNvPr id="16419" name="Text Box 41"/>
          <p:cNvSpPr txBox="1">
            <a:spLocks noChangeArrowheads="1"/>
          </p:cNvSpPr>
          <p:nvPr/>
        </p:nvSpPr>
        <p:spPr bwMode="auto">
          <a:xfrm>
            <a:off x="927100" y="4608513"/>
            <a:ext cx="10731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solidFill>
                  <a:srgbClr val="000000"/>
                </a:solidFill>
              </a:rPr>
              <a:t>Radio TX</a:t>
            </a:r>
          </a:p>
        </p:txBody>
      </p:sp>
      <p:sp>
        <p:nvSpPr>
          <p:cNvPr id="16420" name="Line 42"/>
          <p:cNvSpPr>
            <a:spLocks noChangeShapeType="1"/>
          </p:cNvSpPr>
          <p:nvPr/>
        </p:nvSpPr>
        <p:spPr bwMode="auto">
          <a:xfrm>
            <a:off x="2944813" y="2789238"/>
            <a:ext cx="8763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21" name="Line 43"/>
          <p:cNvSpPr>
            <a:spLocks noChangeShapeType="1"/>
          </p:cNvSpPr>
          <p:nvPr/>
        </p:nvSpPr>
        <p:spPr bwMode="auto">
          <a:xfrm flipV="1">
            <a:off x="3821113" y="2519363"/>
            <a:ext cx="0" cy="269875"/>
          </a:xfrm>
          <a:prstGeom prst="line">
            <a:avLst/>
          </a:prstGeom>
          <a:noFill/>
          <a:ln w="25400">
            <a:solidFill>
              <a:schemeClr val="accent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22" name="Line 44"/>
          <p:cNvSpPr>
            <a:spLocks noChangeShapeType="1"/>
          </p:cNvSpPr>
          <p:nvPr/>
        </p:nvSpPr>
        <p:spPr bwMode="auto">
          <a:xfrm>
            <a:off x="3821113" y="2519363"/>
            <a:ext cx="90487" cy="0"/>
          </a:xfrm>
          <a:prstGeom prst="line">
            <a:avLst/>
          </a:prstGeom>
          <a:noFill/>
          <a:ln w="25400">
            <a:solidFill>
              <a:schemeClr val="accent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23" name="Line 45"/>
          <p:cNvSpPr>
            <a:spLocks noChangeShapeType="1"/>
          </p:cNvSpPr>
          <p:nvPr/>
        </p:nvSpPr>
        <p:spPr bwMode="auto">
          <a:xfrm>
            <a:off x="3911600" y="2519363"/>
            <a:ext cx="0" cy="269875"/>
          </a:xfrm>
          <a:prstGeom prst="line">
            <a:avLst/>
          </a:prstGeom>
          <a:noFill/>
          <a:ln w="25400">
            <a:solidFill>
              <a:schemeClr val="accent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24" name="Line 46"/>
          <p:cNvSpPr>
            <a:spLocks noChangeShapeType="1"/>
          </p:cNvSpPr>
          <p:nvPr/>
        </p:nvSpPr>
        <p:spPr bwMode="auto">
          <a:xfrm flipV="1">
            <a:off x="2849563" y="2519363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25" name="Line 47"/>
          <p:cNvSpPr>
            <a:spLocks noChangeShapeType="1"/>
          </p:cNvSpPr>
          <p:nvPr/>
        </p:nvSpPr>
        <p:spPr bwMode="auto">
          <a:xfrm>
            <a:off x="2849563" y="2519363"/>
            <a:ext cx="904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26" name="Line 48"/>
          <p:cNvSpPr>
            <a:spLocks noChangeShapeType="1"/>
          </p:cNvSpPr>
          <p:nvPr/>
        </p:nvSpPr>
        <p:spPr bwMode="auto">
          <a:xfrm>
            <a:off x="2940050" y="2519363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27" name="Line 49"/>
          <p:cNvSpPr>
            <a:spLocks noChangeShapeType="1"/>
          </p:cNvSpPr>
          <p:nvPr/>
        </p:nvSpPr>
        <p:spPr bwMode="auto">
          <a:xfrm>
            <a:off x="2290763" y="2786063"/>
            <a:ext cx="66675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28" name="Rectangle 50"/>
          <p:cNvSpPr>
            <a:spLocks noChangeArrowheads="1"/>
          </p:cNvSpPr>
          <p:nvPr/>
        </p:nvSpPr>
        <p:spPr bwMode="auto">
          <a:xfrm>
            <a:off x="2565400" y="4625975"/>
            <a:ext cx="312738" cy="26987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29" name="Slide Number Placeholder 60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41087D6-ED18-3341-8703-BDD02A397E16}" type="slidenum">
              <a:rPr lang="en-US" sz="1800"/>
              <a:pPr eaLnBrk="1" hangingPunct="1"/>
              <a:t>15</a:t>
            </a:fld>
            <a:endParaRPr lang="en-US" sz="1800"/>
          </a:p>
        </p:txBody>
      </p:sp>
      <p:sp>
        <p:nvSpPr>
          <p:cNvPr id="16430" name="Rectangle 18"/>
          <p:cNvSpPr>
            <a:spLocks noChangeArrowheads="1"/>
          </p:cNvSpPr>
          <p:nvPr/>
        </p:nvSpPr>
        <p:spPr bwMode="auto">
          <a:xfrm>
            <a:off x="3648075" y="4152900"/>
            <a:ext cx="84138" cy="276225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31" name="Rectangle 19"/>
          <p:cNvSpPr>
            <a:spLocks noChangeArrowheads="1"/>
          </p:cNvSpPr>
          <p:nvPr/>
        </p:nvSpPr>
        <p:spPr bwMode="auto">
          <a:xfrm>
            <a:off x="4851400" y="4141788"/>
            <a:ext cx="84138" cy="276225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32" name="Line 22"/>
          <p:cNvSpPr>
            <a:spLocks noChangeShapeType="1"/>
          </p:cNvSpPr>
          <p:nvPr/>
        </p:nvSpPr>
        <p:spPr bwMode="auto">
          <a:xfrm flipV="1">
            <a:off x="4848225" y="413702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33" name="Line 23"/>
          <p:cNvSpPr>
            <a:spLocks noChangeShapeType="1"/>
          </p:cNvSpPr>
          <p:nvPr/>
        </p:nvSpPr>
        <p:spPr bwMode="auto">
          <a:xfrm>
            <a:off x="4848225" y="4137025"/>
            <a:ext cx="904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34" name="Line 24"/>
          <p:cNvSpPr>
            <a:spLocks noChangeShapeType="1"/>
          </p:cNvSpPr>
          <p:nvPr/>
        </p:nvSpPr>
        <p:spPr bwMode="auto">
          <a:xfrm>
            <a:off x="4938713" y="413702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35" name="Text Box 40"/>
          <p:cNvSpPr txBox="1">
            <a:spLocks noChangeArrowheads="1"/>
          </p:cNvSpPr>
          <p:nvPr/>
        </p:nvSpPr>
        <p:spPr bwMode="auto">
          <a:xfrm>
            <a:off x="901700" y="4084638"/>
            <a:ext cx="10953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solidFill>
                  <a:srgbClr val="000000"/>
                </a:solidFill>
              </a:rPr>
              <a:t>Radio RX</a:t>
            </a:r>
          </a:p>
        </p:txBody>
      </p:sp>
      <p:sp>
        <p:nvSpPr>
          <p:cNvPr id="16436" name="Line 43"/>
          <p:cNvSpPr>
            <a:spLocks noChangeShapeType="1"/>
          </p:cNvSpPr>
          <p:nvPr/>
        </p:nvSpPr>
        <p:spPr bwMode="auto">
          <a:xfrm flipV="1">
            <a:off x="3648075" y="4144963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37" name="Line 44"/>
          <p:cNvSpPr>
            <a:spLocks noChangeShapeType="1"/>
          </p:cNvSpPr>
          <p:nvPr/>
        </p:nvSpPr>
        <p:spPr bwMode="auto">
          <a:xfrm>
            <a:off x="3648075" y="4144963"/>
            <a:ext cx="904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38" name="Line 45"/>
          <p:cNvSpPr>
            <a:spLocks noChangeShapeType="1"/>
          </p:cNvSpPr>
          <p:nvPr/>
        </p:nvSpPr>
        <p:spPr bwMode="auto">
          <a:xfrm>
            <a:off x="3738563" y="4144963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39" name="Line 30"/>
          <p:cNvSpPr>
            <a:spLocks noChangeShapeType="1"/>
          </p:cNvSpPr>
          <p:nvPr/>
        </p:nvSpPr>
        <p:spPr bwMode="auto">
          <a:xfrm>
            <a:off x="2319338" y="3292475"/>
            <a:ext cx="29479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40" name="Line 34"/>
          <p:cNvSpPr>
            <a:spLocks noChangeShapeType="1"/>
          </p:cNvSpPr>
          <p:nvPr/>
        </p:nvSpPr>
        <p:spPr bwMode="auto">
          <a:xfrm>
            <a:off x="6888163" y="3292475"/>
            <a:ext cx="7651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41" name="Line 36"/>
          <p:cNvSpPr>
            <a:spLocks noChangeShapeType="1"/>
          </p:cNvSpPr>
          <p:nvPr/>
        </p:nvSpPr>
        <p:spPr bwMode="auto">
          <a:xfrm flipH="1">
            <a:off x="5267325" y="3292475"/>
            <a:ext cx="10795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42" name="Line 37"/>
          <p:cNvSpPr>
            <a:spLocks noChangeShapeType="1"/>
          </p:cNvSpPr>
          <p:nvPr/>
        </p:nvSpPr>
        <p:spPr bwMode="auto">
          <a:xfrm>
            <a:off x="6346825" y="3292475"/>
            <a:ext cx="54133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43" name="Text Box 41"/>
          <p:cNvSpPr txBox="1">
            <a:spLocks noChangeArrowheads="1"/>
          </p:cNvSpPr>
          <p:nvPr/>
        </p:nvSpPr>
        <p:spPr bwMode="auto">
          <a:xfrm>
            <a:off x="909638" y="2992438"/>
            <a:ext cx="10731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solidFill>
                  <a:srgbClr val="000000"/>
                </a:solidFill>
              </a:rPr>
              <a:t>Radio TX</a:t>
            </a:r>
          </a:p>
        </p:txBody>
      </p:sp>
      <p:sp>
        <p:nvSpPr>
          <p:cNvPr id="16444" name="Line 30"/>
          <p:cNvSpPr>
            <a:spLocks noChangeShapeType="1"/>
          </p:cNvSpPr>
          <p:nvPr/>
        </p:nvSpPr>
        <p:spPr bwMode="auto">
          <a:xfrm flipV="1">
            <a:off x="2319338" y="4416425"/>
            <a:ext cx="5348287" cy="111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45" name="Rectangle 19"/>
          <p:cNvSpPr>
            <a:spLocks noChangeArrowheads="1"/>
          </p:cNvSpPr>
          <p:nvPr/>
        </p:nvSpPr>
        <p:spPr bwMode="auto">
          <a:xfrm>
            <a:off x="7334250" y="4143375"/>
            <a:ext cx="84138" cy="276225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46" name="Line 22"/>
          <p:cNvSpPr>
            <a:spLocks noChangeShapeType="1"/>
          </p:cNvSpPr>
          <p:nvPr/>
        </p:nvSpPr>
        <p:spPr bwMode="auto">
          <a:xfrm flipV="1">
            <a:off x="7331075" y="4138613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47" name="Line 23"/>
          <p:cNvSpPr>
            <a:spLocks noChangeShapeType="1"/>
          </p:cNvSpPr>
          <p:nvPr/>
        </p:nvSpPr>
        <p:spPr bwMode="auto">
          <a:xfrm>
            <a:off x="7331075" y="4138613"/>
            <a:ext cx="904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48" name="Line 24"/>
          <p:cNvSpPr>
            <a:spLocks noChangeShapeType="1"/>
          </p:cNvSpPr>
          <p:nvPr/>
        </p:nvSpPr>
        <p:spPr bwMode="auto">
          <a:xfrm>
            <a:off x="7421563" y="4138613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Oval 112"/>
          <p:cNvSpPr/>
          <p:nvPr/>
        </p:nvSpPr>
        <p:spPr bwMode="auto">
          <a:xfrm>
            <a:off x="8086725" y="4298950"/>
            <a:ext cx="628650" cy="628650"/>
          </a:xfrm>
          <a:prstGeom prst="ellipse">
            <a:avLst/>
          </a:prstGeom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A</a:t>
            </a:r>
          </a:p>
        </p:txBody>
      </p:sp>
      <p:sp>
        <p:nvSpPr>
          <p:cNvPr id="114" name="Oval 113"/>
          <p:cNvSpPr/>
          <p:nvPr/>
        </p:nvSpPr>
        <p:spPr bwMode="auto">
          <a:xfrm>
            <a:off x="8086725" y="2563813"/>
            <a:ext cx="630238" cy="630237"/>
          </a:xfrm>
          <a:prstGeom prst="ellipse">
            <a:avLst/>
          </a:prstGeom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B</a:t>
            </a:r>
          </a:p>
        </p:txBody>
      </p:sp>
      <p:cxnSp>
        <p:nvCxnSpPr>
          <p:cNvPr id="16451" name="Straight Arrow Connector 115"/>
          <p:cNvCxnSpPr>
            <a:cxnSpLocks noChangeShapeType="1"/>
            <a:stCxn id="113" idx="0"/>
            <a:endCxn id="114" idx="4"/>
          </p:cNvCxnSpPr>
          <p:nvPr/>
        </p:nvCxnSpPr>
        <p:spPr bwMode="auto">
          <a:xfrm rot="5400000" flipH="1" flipV="1">
            <a:off x="7849394" y="3745706"/>
            <a:ext cx="1104900" cy="1588"/>
          </a:xfrm>
          <a:prstGeom prst="straightConnector1">
            <a:avLst/>
          </a:prstGeom>
          <a:noFill/>
          <a:ln w="9525">
            <a:solidFill>
              <a:schemeClr val="accent5"/>
            </a:solidFill>
            <a:round/>
            <a:headEnd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55097866"/>
      </p:ext>
    </p:extLst>
  </p:cSld>
  <p:clrMapOvr>
    <a:masterClrMapping/>
  </p:clrMapOvr>
  <p:transition xmlns:p14="http://schemas.microsoft.com/office/powerpoint/2010/main" advTm="44704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39"/>
          <p:cNvSpPr>
            <a:spLocks noChangeArrowheads="1"/>
          </p:cNvSpPr>
          <p:nvPr/>
        </p:nvSpPr>
        <p:spPr bwMode="auto">
          <a:xfrm>
            <a:off x="2782888" y="5114925"/>
            <a:ext cx="4462462" cy="252413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title"/>
          </p:nvPr>
        </p:nvSpPr>
        <p:spPr>
          <a:xfrm>
            <a:off x="728663" y="76200"/>
            <a:ext cx="7772400" cy="1143000"/>
          </a:xfrm>
        </p:spPr>
        <p:txBody>
          <a:bodyPr/>
          <a:lstStyle/>
          <a:p>
            <a:r>
              <a:rPr lang="en-US" sz="3200" b="1" dirty="0">
                <a:latin typeface="Arial" charset="0"/>
              </a:rPr>
              <a:t>LPL-CSMA</a:t>
            </a:r>
          </a:p>
        </p:txBody>
      </p:sp>
      <p:sp>
        <p:nvSpPr>
          <p:cNvPr id="18435" name="Line 30"/>
          <p:cNvSpPr>
            <a:spLocks noChangeShapeType="1"/>
          </p:cNvSpPr>
          <p:nvPr/>
        </p:nvSpPr>
        <p:spPr bwMode="auto">
          <a:xfrm>
            <a:off x="2246313" y="3025775"/>
            <a:ext cx="29479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6" name="Line 31"/>
          <p:cNvSpPr>
            <a:spLocks noChangeShapeType="1"/>
          </p:cNvSpPr>
          <p:nvPr/>
        </p:nvSpPr>
        <p:spPr bwMode="auto">
          <a:xfrm>
            <a:off x="6056313" y="2755900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Line 33"/>
          <p:cNvSpPr>
            <a:spLocks noChangeShapeType="1"/>
          </p:cNvSpPr>
          <p:nvPr/>
        </p:nvSpPr>
        <p:spPr bwMode="auto">
          <a:xfrm>
            <a:off x="6577013" y="2755900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34"/>
          <p:cNvSpPr>
            <a:spLocks noChangeShapeType="1"/>
          </p:cNvSpPr>
          <p:nvPr/>
        </p:nvSpPr>
        <p:spPr bwMode="auto">
          <a:xfrm>
            <a:off x="6815138" y="3025775"/>
            <a:ext cx="7651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Line 35"/>
          <p:cNvSpPr>
            <a:spLocks noChangeShapeType="1"/>
          </p:cNvSpPr>
          <p:nvPr/>
        </p:nvSpPr>
        <p:spPr bwMode="auto">
          <a:xfrm>
            <a:off x="6273800" y="2755900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Line 36"/>
          <p:cNvSpPr>
            <a:spLocks noChangeShapeType="1"/>
          </p:cNvSpPr>
          <p:nvPr/>
        </p:nvSpPr>
        <p:spPr bwMode="auto">
          <a:xfrm flipH="1">
            <a:off x="5194300" y="3025775"/>
            <a:ext cx="10795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1" name="Line 37"/>
          <p:cNvSpPr>
            <a:spLocks noChangeShapeType="1"/>
          </p:cNvSpPr>
          <p:nvPr/>
        </p:nvSpPr>
        <p:spPr bwMode="auto">
          <a:xfrm>
            <a:off x="6273800" y="3025775"/>
            <a:ext cx="54133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2" name="Rectangle 38"/>
          <p:cNvSpPr>
            <a:spLocks noChangeArrowheads="1"/>
          </p:cNvSpPr>
          <p:nvPr/>
        </p:nvSpPr>
        <p:spPr bwMode="auto">
          <a:xfrm>
            <a:off x="6273800" y="2771775"/>
            <a:ext cx="295275" cy="2540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Rectangle 39"/>
          <p:cNvSpPr>
            <a:spLocks noChangeArrowheads="1"/>
          </p:cNvSpPr>
          <p:nvPr/>
        </p:nvSpPr>
        <p:spPr bwMode="auto">
          <a:xfrm>
            <a:off x="6067425" y="2767013"/>
            <a:ext cx="206375" cy="258762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4" name="Text Box 41"/>
          <p:cNvSpPr txBox="1">
            <a:spLocks noChangeArrowheads="1"/>
          </p:cNvSpPr>
          <p:nvPr/>
        </p:nvSpPr>
        <p:spPr bwMode="auto">
          <a:xfrm>
            <a:off x="836613" y="2725738"/>
            <a:ext cx="1073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solidFill>
                  <a:srgbClr val="000000"/>
                </a:solidFill>
              </a:rPr>
              <a:t>Radio TX</a:t>
            </a:r>
          </a:p>
        </p:txBody>
      </p:sp>
      <p:sp>
        <p:nvSpPr>
          <p:cNvPr id="18445" name="Slide Number Placeholder 60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D652885-4324-7442-9F8B-E34B0BB51D37}" type="slidenum">
              <a:rPr lang="en-US" sz="1800"/>
              <a:pPr eaLnBrk="1" hangingPunct="1"/>
              <a:t>16</a:t>
            </a:fld>
            <a:endParaRPr lang="en-US" sz="1800"/>
          </a:p>
        </p:txBody>
      </p:sp>
      <p:sp>
        <p:nvSpPr>
          <p:cNvPr id="18446" name="Rectangle 17"/>
          <p:cNvSpPr>
            <a:spLocks noChangeArrowheads="1"/>
          </p:cNvSpPr>
          <p:nvPr/>
        </p:nvSpPr>
        <p:spPr bwMode="auto">
          <a:xfrm>
            <a:off x="2586038" y="2266950"/>
            <a:ext cx="84137" cy="276225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7" name="Rectangle 18"/>
          <p:cNvSpPr>
            <a:spLocks noChangeArrowheads="1"/>
          </p:cNvSpPr>
          <p:nvPr/>
        </p:nvSpPr>
        <p:spPr bwMode="auto">
          <a:xfrm>
            <a:off x="2876550" y="2271713"/>
            <a:ext cx="84138" cy="276225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8" name="Text Box 40"/>
          <p:cNvSpPr txBox="1">
            <a:spLocks noChangeArrowheads="1"/>
          </p:cNvSpPr>
          <p:nvPr/>
        </p:nvSpPr>
        <p:spPr bwMode="auto">
          <a:xfrm>
            <a:off x="811213" y="2201863"/>
            <a:ext cx="10953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dirty="0">
                <a:solidFill>
                  <a:srgbClr val="000000"/>
                </a:solidFill>
              </a:rPr>
              <a:t>Radio RX</a:t>
            </a:r>
          </a:p>
        </p:txBody>
      </p:sp>
      <p:sp>
        <p:nvSpPr>
          <p:cNvPr id="18449" name="Line 43"/>
          <p:cNvSpPr>
            <a:spLocks noChangeShapeType="1"/>
          </p:cNvSpPr>
          <p:nvPr/>
        </p:nvSpPr>
        <p:spPr bwMode="auto">
          <a:xfrm flipV="1">
            <a:off x="2876550" y="226377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0" name="Line 44"/>
          <p:cNvSpPr>
            <a:spLocks noChangeShapeType="1"/>
          </p:cNvSpPr>
          <p:nvPr/>
        </p:nvSpPr>
        <p:spPr bwMode="auto">
          <a:xfrm>
            <a:off x="2876550" y="2263775"/>
            <a:ext cx="904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1" name="Line 45"/>
          <p:cNvSpPr>
            <a:spLocks noChangeShapeType="1"/>
          </p:cNvSpPr>
          <p:nvPr/>
        </p:nvSpPr>
        <p:spPr bwMode="auto">
          <a:xfrm>
            <a:off x="2967038" y="226377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2" name="Line 46"/>
          <p:cNvSpPr>
            <a:spLocks noChangeShapeType="1"/>
          </p:cNvSpPr>
          <p:nvPr/>
        </p:nvSpPr>
        <p:spPr bwMode="auto">
          <a:xfrm flipV="1">
            <a:off x="2586038" y="226377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3" name="Line 47"/>
          <p:cNvSpPr>
            <a:spLocks noChangeShapeType="1"/>
          </p:cNvSpPr>
          <p:nvPr/>
        </p:nvSpPr>
        <p:spPr bwMode="auto">
          <a:xfrm>
            <a:off x="2586038" y="2263775"/>
            <a:ext cx="904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4" name="Line 48"/>
          <p:cNvSpPr>
            <a:spLocks noChangeShapeType="1"/>
          </p:cNvSpPr>
          <p:nvPr/>
        </p:nvSpPr>
        <p:spPr bwMode="auto">
          <a:xfrm>
            <a:off x="2676525" y="226377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5" name="Rectangle 18"/>
          <p:cNvSpPr>
            <a:spLocks noChangeArrowheads="1"/>
          </p:cNvSpPr>
          <p:nvPr/>
        </p:nvSpPr>
        <p:spPr bwMode="auto">
          <a:xfrm>
            <a:off x="3187700" y="2265363"/>
            <a:ext cx="84138" cy="276225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56" name="Line 43"/>
          <p:cNvSpPr>
            <a:spLocks noChangeShapeType="1"/>
          </p:cNvSpPr>
          <p:nvPr/>
        </p:nvSpPr>
        <p:spPr bwMode="auto">
          <a:xfrm flipV="1">
            <a:off x="3187700" y="225742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7" name="Line 44"/>
          <p:cNvSpPr>
            <a:spLocks noChangeShapeType="1"/>
          </p:cNvSpPr>
          <p:nvPr/>
        </p:nvSpPr>
        <p:spPr bwMode="auto">
          <a:xfrm>
            <a:off x="3187700" y="2257425"/>
            <a:ext cx="904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8" name="Line 45"/>
          <p:cNvSpPr>
            <a:spLocks noChangeShapeType="1"/>
          </p:cNvSpPr>
          <p:nvPr/>
        </p:nvSpPr>
        <p:spPr bwMode="auto">
          <a:xfrm>
            <a:off x="3278188" y="225742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9" name="Rectangle 17"/>
          <p:cNvSpPr>
            <a:spLocks noChangeArrowheads="1"/>
          </p:cNvSpPr>
          <p:nvPr/>
        </p:nvSpPr>
        <p:spPr bwMode="auto">
          <a:xfrm>
            <a:off x="3497263" y="2271713"/>
            <a:ext cx="84137" cy="276225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60" name="Rectangle 18"/>
          <p:cNvSpPr>
            <a:spLocks noChangeArrowheads="1"/>
          </p:cNvSpPr>
          <p:nvPr/>
        </p:nvSpPr>
        <p:spPr bwMode="auto">
          <a:xfrm>
            <a:off x="3789363" y="2265363"/>
            <a:ext cx="84137" cy="276225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61" name="Line 43"/>
          <p:cNvSpPr>
            <a:spLocks noChangeShapeType="1"/>
          </p:cNvSpPr>
          <p:nvPr/>
        </p:nvSpPr>
        <p:spPr bwMode="auto">
          <a:xfrm flipV="1">
            <a:off x="3789363" y="225742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2" name="Line 44"/>
          <p:cNvSpPr>
            <a:spLocks noChangeShapeType="1"/>
          </p:cNvSpPr>
          <p:nvPr/>
        </p:nvSpPr>
        <p:spPr bwMode="auto">
          <a:xfrm>
            <a:off x="3789363" y="2257425"/>
            <a:ext cx="904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3" name="Line 45"/>
          <p:cNvSpPr>
            <a:spLocks noChangeShapeType="1"/>
          </p:cNvSpPr>
          <p:nvPr/>
        </p:nvSpPr>
        <p:spPr bwMode="auto">
          <a:xfrm>
            <a:off x="3879850" y="225742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4" name="Line 46"/>
          <p:cNvSpPr>
            <a:spLocks noChangeShapeType="1"/>
          </p:cNvSpPr>
          <p:nvPr/>
        </p:nvSpPr>
        <p:spPr bwMode="auto">
          <a:xfrm flipV="1">
            <a:off x="3497263" y="2268538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5" name="Line 47"/>
          <p:cNvSpPr>
            <a:spLocks noChangeShapeType="1"/>
          </p:cNvSpPr>
          <p:nvPr/>
        </p:nvSpPr>
        <p:spPr bwMode="auto">
          <a:xfrm>
            <a:off x="3497263" y="2268538"/>
            <a:ext cx="904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6" name="Line 48"/>
          <p:cNvSpPr>
            <a:spLocks noChangeShapeType="1"/>
          </p:cNvSpPr>
          <p:nvPr/>
        </p:nvSpPr>
        <p:spPr bwMode="auto">
          <a:xfrm>
            <a:off x="3587750" y="2268538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7" name="Rectangle 18"/>
          <p:cNvSpPr>
            <a:spLocks noChangeArrowheads="1"/>
          </p:cNvSpPr>
          <p:nvPr/>
        </p:nvSpPr>
        <p:spPr bwMode="auto">
          <a:xfrm>
            <a:off x="4100513" y="2270125"/>
            <a:ext cx="84137" cy="276225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68" name="Line 43"/>
          <p:cNvSpPr>
            <a:spLocks noChangeShapeType="1"/>
          </p:cNvSpPr>
          <p:nvPr/>
        </p:nvSpPr>
        <p:spPr bwMode="auto">
          <a:xfrm flipV="1">
            <a:off x="4100513" y="2262188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9" name="Line 44"/>
          <p:cNvSpPr>
            <a:spLocks noChangeShapeType="1"/>
          </p:cNvSpPr>
          <p:nvPr/>
        </p:nvSpPr>
        <p:spPr bwMode="auto">
          <a:xfrm>
            <a:off x="4100513" y="2262188"/>
            <a:ext cx="904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0" name="Line 45"/>
          <p:cNvSpPr>
            <a:spLocks noChangeShapeType="1"/>
          </p:cNvSpPr>
          <p:nvPr/>
        </p:nvSpPr>
        <p:spPr bwMode="auto">
          <a:xfrm>
            <a:off x="4191000" y="2262188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1" name="Line 30"/>
          <p:cNvSpPr>
            <a:spLocks noChangeShapeType="1"/>
          </p:cNvSpPr>
          <p:nvPr/>
        </p:nvSpPr>
        <p:spPr bwMode="auto">
          <a:xfrm flipV="1">
            <a:off x="2227263" y="2533650"/>
            <a:ext cx="5349875" cy="111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2" name="Rectangle 17"/>
          <p:cNvSpPr>
            <a:spLocks noChangeArrowheads="1"/>
          </p:cNvSpPr>
          <p:nvPr/>
        </p:nvSpPr>
        <p:spPr bwMode="auto">
          <a:xfrm>
            <a:off x="4392613" y="2260600"/>
            <a:ext cx="84137" cy="276225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73" name="Rectangle 18"/>
          <p:cNvSpPr>
            <a:spLocks noChangeArrowheads="1"/>
          </p:cNvSpPr>
          <p:nvPr/>
        </p:nvSpPr>
        <p:spPr bwMode="auto">
          <a:xfrm>
            <a:off x="4684713" y="2265363"/>
            <a:ext cx="84137" cy="276225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74" name="Line 43"/>
          <p:cNvSpPr>
            <a:spLocks noChangeShapeType="1"/>
          </p:cNvSpPr>
          <p:nvPr/>
        </p:nvSpPr>
        <p:spPr bwMode="auto">
          <a:xfrm flipV="1">
            <a:off x="4684713" y="225742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5" name="Line 44"/>
          <p:cNvSpPr>
            <a:spLocks noChangeShapeType="1"/>
          </p:cNvSpPr>
          <p:nvPr/>
        </p:nvSpPr>
        <p:spPr bwMode="auto">
          <a:xfrm>
            <a:off x="4684713" y="2257425"/>
            <a:ext cx="904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6" name="Line 45"/>
          <p:cNvSpPr>
            <a:spLocks noChangeShapeType="1"/>
          </p:cNvSpPr>
          <p:nvPr/>
        </p:nvSpPr>
        <p:spPr bwMode="auto">
          <a:xfrm>
            <a:off x="4775200" y="225742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7" name="Line 46"/>
          <p:cNvSpPr>
            <a:spLocks noChangeShapeType="1"/>
          </p:cNvSpPr>
          <p:nvPr/>
        </p:nvSpPr>
        <p:spPr bwMode="auto">
          <a:xfrm flipV="1">
            <a:off x="4392613" y="225742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8" name="Line 47"/>
          <p:cNvSpPr>
            <a:spLocks noChangeShapeType="1"/>
          </p:cNvSpPr>
          <p:nvPr/>
        </p:nvSpPr>
        <p:spPr bwMode="auto">
          <a:xfrm>
            <a:off x="4392613" y="2257425"/>
            <a:ext cx="904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9" name="Line 48"/>
          <p:cNvSpPr>
            <a:spLocks noChangeShapeType="1"/>
          </p:cNvSpPr>
          <p:nvPr/>
        </p:nvSpPr>
        <p:spPr bwMode="auto">
          <a:xfrm>
            <a:off x="4483100" y="225742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0" name="Rectangle 18"/>
          <p:cNvSpPr>
            <a:spLocks noChangeArrowheads="1"/>
          </p:cNvSpPr>
          <p:nvPr/>
        </p:nvSpPr>
        <p:spPr bwMode="auto">
          <a:xfrm>
            <a:off x="4995863" y="2259013"/>
            <a:ext cx="84137" cy="276225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81" name="Line 43"/>
          <p:cNvSpPr>
            <a:spLocks noChangeShapeType="1"/>
          </p:cNvSpPr>
          <p:nvPr/>
        </p:nvSpPr>
        <p:spPr bwMode="auto">
          <a:xfrm flipV="1">
            <a:off x="4995863" y="225107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2" name="Line 44"/>
          <p:cNvSpPr>
            <a:spLocks noChangeShapeType="1"/>
          </p:cNvSpPr>
          <p:nvPr/>
        </p:nvSpPr>
        <p:spPr bwMode="auto">
          <a:xfrm>
            <a:off x="4995863" y="2251075"/>
            <a:ext cx="904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3" name="Line 45"/>
          <p:cNvSpPr>
            <a:spLocks noChangeShapeType="1"/>
          </p:cNvSpPr>
          <p:nvPr/>
        </p:nvSpPr>
        <p:spPr bwMode="auto">
          <a:xfrm>
            <a:off x="5086350" y="225107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4" name="Rectangle 17"/>
          <p:cNvSpPr>
            <a:spLocks noChangeArrowheads="1"/>
          </p:cNvSpPr>
          <p:nvPr/>
        </p:nvSpPr>
        <p:spPr bwMode="auto">
          <a:xfrm>
            <a:off x="5305425" y="2265363"/>
            <a:ext cx="84138" cy="276225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85" name="Rectangle 18"/>
          <p:cNvSpPr>
            <a:spLocks noChangeArrowheads="1"/>
          </p:cNvSpPr>
          <p:nvPr/>
        </p:nvSpPr>
        <p:spPr bwMode="auto">
          <a:xfrm>
            <a:off x="5595938" y="2259013"/>
            <a:ext cx="84137" cy="276225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86" name="Line 43"/>
          <p:cNvSpPr>
            <a:spLocks noChangeShapeType="1"/>
          </p:cNvSpPr>
          <p:nvPr/>
        </p:nvSpPr>
        <p:spPr bwMode="auto">
          <a:xfrm flipV="1">
            <a:off x="5595938" y="225107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7" name="Line 44"/>
          <p:cNvSpPr>
            <a:spLocks noChangeShapeType="1"/>
          </p:cNvSpPr>
          <p:nvPr/>
        </p:nvSpPr>
        <p:spPr bwMode="auto">
          <a:xfrm>
            <a:off x="5595938" y="2251075"/>
            <a:ext cx="904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8" name="Line 45"/>
          <p:cNvSpPr>
            <a:spLocks noChangeShapeType="1"/>
          </p:cNvSpPr>
          <p:nvPr/>
        </p:nvSpPr>
        <p:spPr bwMode="auto">
          <a:xfrm>
            <a:off x="5686425" y="225107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9" name="Line 46"/>
          <p:cNvSpPr>
            <a:spLocks noChangeShapeType="1"/>
          </p:cNvSpPr>
          <p:nvPr/>
        </p:nvSpPr>
        <p:spPr bwMode="auto">
          <a:xfrm flipV="1">
            <a:off x="5305425" y="2262188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0" name="Line 47"/>
          <p:cNvSpPr>
            <a:spLocks noChangeShapeType="1"/>
          </p:cNvSpPr>
          <p:nvPr/>
        </p:nvSpPr>
        <p:spPr bwMode="auto">
          <a:xfrm>
            <a:off x="5305425" y="2262188"/>
            <a:ext cx="904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1" name="Line 48"/>
          <p:cNvSpPr>
            <a:spLocks noChangeShapeType="1"/>
          </p:cNvSpPr>
          <p:nvPr/>
        </p:nvSpPr>
        <p:spPr bwMode="auto">
          <a:xfrm>
            <a:off x="5395913" y="2262188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2" name="Rectangle 18"/>
          <p:cNvSpPr>
            <a:spLocks noChangeArrowheads="1"/>
          </p:cNvSpPr>
          <p:nvPr/>
        </p:nvSpPr>
        <p:spPr bwMode="auto">
          <a:xfrm>
            <a:off x="5907088" y="2263775"/>
            <a:ext cx="84137" cy="276225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93" name="Line 43"/>
          <p:cNvSpPr>
            <a:spLocks noChangeShapeType="1"/>
          </p:cNvSpPr>
          <p:nvPr/>
        </p:nvSpPr>
        <p:spPr bwMode="auto">
          <a:xfrm flipV="1">
            <a:off x="5907088" y="2255838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4" name="Line 44"/>
          <p:cNvSpPr>
            <a:spLocks noChangeShapeType="1"/>
          </p:cNvSpPr>
          <p:nvPr/>
        </p:nvSpPr>
        <p:spPr bwMode="auto">
          <a:xfrm>
            <a:off x="5907088" y="2255838"/>
            <a:ext cx="904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5" name="Line 45"/>
          <p:cNvSpPr>
            <a:spLocks noChangeShapeType="1"/>
          </p:cNvSpPr>
          <p:nvPr/>
        </p:nvSpPr>
        <p:spPr bwMode="auto">
          <a:xfrm>
            <a:off x="5997575" y="2255838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6" name="Rectangle 18"/>
          <p:cNvSpPr>
            <a:spLocks noChangeArrowheads="1"/>
          </p:cNvSpPr>
          <p:nvPr/>
        </p:nvSpPr>
        <p:spPr bwMode="auto">
          <a:xfrm>
            <a:off x="6270625" y="2263775"/>
            <a:ext cx="84138" cy="276225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97" name="Line 43"/>
          <p:cNvSpPr>
            <a:spLocks noChangeShapeType="1"/>
          </p:cNvSpPr>
          <p:nvPr/>
        </p:nvSpPr>
        <p:spPr bwMode="auto">
          <a:xfrm flipV="1">
            <a:off x="6270625" y="2255838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8" name="Line 44"/>
          <p:cNvSpPr>
            <a:spLocks noChangeShapeType="1"/>
          </p:cNvSpPr>
          <p:nvPr/>
        </p:nvSpPr>
        <p:spPr bwMode="auto">
          <a:xfrm>
            <a:off x="6270625" y="2255838"/>
            <a:ext cx="904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9" name="Line 45"/>
          <p:cNvSpPr>
            <a:spLocks noChangeShapeType="1"/>
          </p:cNvSpPr>
          <p:nvPr/>
        </p:nvSpPr>
        <p:spPr bwMode="auto">
          <a:xfrm>
            <a:off x="6361113" y="2255838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0" name="Rectangle 17"/>
          <p:cNvSpPr>
            <a:spLocks noChangeArrowheads="1"/>
          </p:cNvSpPr>
          <p:nvPr/>
        </p:nvSpPr>
        <p:spPr bwMode="auto">
          <a:xfrm>
            <a:off x="6580188" y="2270125"/>
            <a:ext cx="84137" cy="276225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501" name="Rectangle 18"/>
          <p:cNvSpPr>
            <a:spLocks noChangeArrowheads="1"/>
          </p:cNvSpPr>
          <p:nvPr/>
        </p:nvSpPr>
        <p:spPr bwMode="auto">
          <a:xfrm>
            <a:off x="6872288" y="2263775"/>
            <a:ext cx="84137" cy="276225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502" name="Line 43"/>
          <p:cNvSpPr>
            <a:spLocks noChangeShapeType="1"/>
          </p:cNvSpPr>
          <p:nvPr/>
        </p:nvSpPr>
        <p:spPr bwMode="auto">
          <a:xfrm flipV="1">
            <a:off x="6872288" y="2255838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3" name="Line 44"/>
          <p:cNvSpPr>
            <a:spLocks noChangeShapeType="1"/>
          </p:cNvSpPr>
          <p:nvPr/>
        </p:nvSpPr>
        <p:spPr bwMode="auto">
          <a:xfrm>
            <a:off x="6872288" y="2255838"/>
            <a:ext cx="904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4" name="Line 45"/>
          <p:cNvSpPr>
            <a:spLocks noChangeShapeType="1"/>
          </p:cNvSpPr>
          <p:nvPr/>
        </p:nvSpPr>
        <p:spPr bwMode="auto">
          <a:xfrm>
            <a:off x="6962775" y="2255838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5" name="Line 46"/>
          <p:cNvSpPr>
            <a:spLocks noChangeShapeType="1"/>
          </p:cNvSpPr>
          <p:nvPr/>
        </p:nvSpPr>
        <p:spPr bwMode="auto">
          <a:xfrm flipV="1">
            <a:off x="6580188" y="2266950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6" name="Line 47"/>
          <p:cNvSpPr>
            <a:spLocks noChangeShapeType="1"/>
          </p:cNvSpPr>
          <p:nvPr/>
        </p:nvSpPr>
        <p:spPr bwMode="auto">
          <a:xfrm>
            <a:off x="6580188" y="2266950"/>
            <a:ext cx="904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7" name="Line 48"/>
          <p:cNvSpPr>
            <a:spLocks noChangeShapeType="1"/>
          </p:cNvSpPr>
          <p:nvPr/>
        </p:nvSpPr>
        <p:spPr bwMode="auto">
          <a:xfrm>
            <a:off x="6670675" y="2266950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8" name="Rectangle 18"/>
          <p:cNvSpPr>
            <a:spLocks noChangeArrowheads="1"/>
          </p:cNvSpPr>
          <p:nvPr/>
        </p:nvSpPr>
        <p:spPr bwMode="auto">
          <a:xfrm>
            <a:off x="7183438" y="2268538"/>
            <a:ext cx="84137" cy="276225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509" name="Line 43"/>
          <p:cNvSpPr>
            <a:spLocks noChangeShapeType="1"/>
          </p:cNvSpPr>
          <p:nvPr/>
        </p:nvSpPr>
        <p:spPr bwMode="auto">
          <a:xfrm flipV="1">
            <a:off x="7183438" y="2260600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0" name="Line 44"/>
          <p:cNvSpPr>
            <a:spLocks noChangeShapeType="1"/>
          </p:cNvSpPr>
          <p:nvPr/>
        </p:nvSpPr>
        <p:spPr bwMode="auto">
          <a:xfrm>
            <a:off x="7183438" y="2260600"/>
            <a:ext cx="904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1" name="Line 45"/>
          <p:cNvSpPr>
            <a:spLocks noChangeShapeType="1"/>
          </p:cNvSpPr>
          <p:nvPr/>
        </p:nvSpPr>
        <p:spPr bwMode="auto">
          <a:xfrm>
            <a:off x="7273925" y="2260600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8512" name="Straight Connector 153"/>
          <p:cNvCxnSpPr>
            <a:cxnSpLocks noChangeShapeType="1"/>
          </p:cNvCxnSpPr>
          <p:nvPr/>
        </p:nvCxnSpPr>
        <p:spPr bwMode="auto">
          <a:xfrm>
            <a:off x="6048375" y="2762250"/>
            <a:ext cx="53022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513" name="Line 30"/>
          <p:cNvSpPr>
            <a:spLocks noChangeShapeType="1"/>
          </p:cNvSpPr>
          <p:nvPr/>
        </p:nvSpPr>
        <p:spPr bwMode="auto">
          <a:xfrm>
            <a:off x="2330450" y="5378450"/>
            <a:ext cx="29479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4" name="Line 31"/>
          <p:cNvSpPr>
            <a:spLocks noChangeShapeType="1"/>
          </p:cNvSpPr>
          <p:nvPr/>
        </p:nvSpPr>
        <p:spPr bwMode="auto">
          <a:xfrm>
            <a:off x="2784475" y="5119688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5" name="Line 33"/>
          <p:cNvSpPr>
            <a:spLocks noChangeShapeType="1"/>
          </p:cNvSpPr>
          <p:nvPr/>
        </p:nvSpPr>
        <p:spPr bwMode="auto">
          <a:xfrm>
            <a:off x="7567613" y="510857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6" name="Line 34"/>
          <p:cNvSpPr>
            <a:spLocks noChangeShapeType="1"/>
          </p:cNvSpPr>
          <p:nvPr/>
        </p:nvSpPr>
        <p:spPr bwMode="auto">
          <a:xfrm>
            <a:off x="6899275" y="5378450"/>
            <a:ext cx="7651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7" name="Line 35"/>
          <p:cNvSpPr>
            <a:spLocks noChangeShapeType="1"/>
          </p:cNvSpPr>
          <p:nvPr/>
        </p:nvSpPr>
        <p:spPr bwMode="auto">
          <a:xfrm>
            <a:off x="7242175" y="5097463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8" name="Line 36"/>
          <p:cNvSpPr>
            <a:spLocks noChangeShapeType="1"/>
          </p:cNvSpPr>
          <p:nvPr/>
        </p:nvSpPr>
        <p:spPr bwMode="auto">
          <a:xfrm flipH="1">
            <a:off x="5278438" y="5378450"/>
            <a:ext cx="10795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9" name="Line 37"/>
          <p:cNvSpPr>
            <a:spLocks noChangeShapeType="1"/>
          </p:cNvSpPr>
          <p:nvPr/>
        </p:nvSpPr>
        <p:spPr bwMode="auto">
          <a:xfrm>
            <a:off x="6357938" y="5378450"/>
            <a:ext cx="54133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0" name="Rectangle 38"/>
          <p:cNvSpPr>
            <a:spLocks noChangeArrowheads="1"/>
          </p:cNvSpPr>
          <p:nvPr/>
        </p:nvSpPr>
        <p:spPr bwMode="auto">
          <a:xfrm>
            <a:off x="7253288" y="5113338"/>
            <a:ext cx="295275" cy="2540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521" name="Text Box 41"/>
          <p:cNvSpPr txBox="1">
            <a:spLocks noChangeArrowheads="1"/>
          </p:cNvSpPr>
          <p:nvPr/>
        </p:nvSpPr>
        <p:spPr bwMode="auto">
          <a:xfrm>
            <a:off x="920750" y="5078413"/>
            <a:ext cx="10731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solidFill>
                  <a:srgbClr val="000000"/>
                </a:solidFill>
              </a:rPr>
              <a:t>Radio TX</a:t>
            </a:r>
          </a:p>
        </p:txBody>
      </p:sp>
      <p:sp>
        <p:nvSpPr>
          <p:cNvPr id="18522" name="Rectangle 17"/>
          <p:cNvSpPr>
            <a:spLocks noChangeArrowheads="1"/>
          </p:cNvSpPr>
          <p:nvPr/>
        </p:nvSpPr>
        <p:spPr bwMode="auto">
          <a:xfrm>
            <a:off x="2670175" y="4618038"/>
            <a:ext cx="84138" cy="276225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523" name="Text Box 40"/>
          <p:cNvSpPr txBox="1">
            <a:spLocks noChangeArrowheads="1"/>
          </p:cNvSpPr>
          <p:nvPr/>
        </p:nvSpPr>
        <p:spPr bwMode="auto">
          <a:xfrm>
            <a:off x="895350" y="4554538"/>
            <a:ext cx="10953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solidFill>
                  <a:srgbClr val="000000"/>
                </a:solidFill>
              </a:rPr>
              <a:t>Radio RX</a:t>
            </a:r>
          </a:p>
        </p:txBody>
      </p:sp>
      <p:sp>
        <p:nvSpPr>
          <p:cNvPr id="18524" name="Line 46"/>
          <p:cNvSpPr>
            <a:spLocks noChangeShapeType="1"/>
          </p:cNvSpPr>
          <p:nvPr/>
        </p:nvSpPr>
        <p:spPr bwMode="auto">
          <a:xfrm flipV="1">
            <a:off x="2670175" y="4614863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5" name="Line 47"/>
          <p:cNvSpPr>
            <a:spLocks noChangeShapeType="1"/>
          </p:cNvSpPr>
          <p:nvPr/>
        </p:nvSpPr>
        <p:spPr bwMode="auto">
          <a:xfrm>
            <a:off x="2670175" y="4614863"/>
            <a:ext cx="904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6" name="Line 48"/>
          <p:cNvSpPr>
            <a:spLocks noChangeShapeType="1"/>
          </p:cNvSpPr>
          <p:nvPr/>
        </p:nvSpPr>
        <p:spPr bwMode="auto">
          <a:xfrm>
            <a:off x="2760663" y="4614863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7" name="Line 30"/>
          <p:cNvSpPr>
            <a:spLocks noChangeShapeType="1"/>
          </p:cNvSpPr>
          <p:nvPr/>
        </p:nvSpPr>
        <p:spPr bwMode="auto">
          <a:xfrm flipV="1">
            <a:off x="2312988" y="4886325"/>
            <a:ext cx="5348287" cy="111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8" name="Rectangle 18"/>
          <p:cNvSpPr>
            <a:spLocks noChangeArrowheads="1"/>
          </p:cNvSpPr>
          <p:nvPr/>
        </p:nvSpPr>
        <p:spPr bwMode="auto">
          <a:xfrm>
            <a:off x="7267575" y="4621213"/>
            <a:ext cx="84138" cy="276225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529" name="Line 43"/>
          <p:cNvSpPr>
            <a:spLocks noChangeShapeType="1"/>
          </p:cNvSpPr>
          <p:nvPr/>
        </p:nvSpPr>
        <p:spPr bwMode="auto">
          <a:xfrm flipV="1">
            <a:off x="7267575" y="461327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0" name="Line 44"/>
          <p:cNvSpPr>
            <a:spLocks noChangeShapeType="1"/>
          </p:cNvSpPr>
          <p:nvPr/>
        </p:nvSpPr>
        <p:spPr bwMode="auto">
          <a:xfrm>
            <a:off x="7267575" y="4613275"/>
            <a:ext cx="904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1" name="Line 45"/>
          <p:cNvSpPr>
            <a:spLocks noChangeShapeType="1"/>
          </p:cNvSpPr>
          <p:nvPr/>
        </p:nvSpPr>
        <p:spPr bwMode="auto">
          <a:xfrm>
            <a:off x="7358063" y="4613275"/>
            <a:ext cx="0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8532" name="Straight Connector 230"/>
          <p:cNvCxnSpPr>
            <a:cxnSpLocks noChangeShapeType="1"/>
          </p:cNvCxnSpPr>
          <p:nvPr/>
        </p:nvCxnSpPr>
        <p:spPr bwMode="auto">
          <a:xfrm>
            <a:off x="2767013" y="5116513"/>
            <a:ext cx="4808537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533" name="TextBox 233"/>
          <p:cNvSpPr txBox="1">
            <a:spLocks noChangeArrowheads="1"/>
          </p:cNvSpPr>
          <p:nvPr/>
        </p:nvSpPr>
        <p:spPr bwMode="auto">
          <a:xfrm>
            <a:off x="3322638" y="3254375"/>
            <a:ext cx="2824162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Listen Frequently</a:t>
            </a:r>
          </a:p>
        </p:txBody>
      </p:sp>
      <p:sp>
        <p:nvSpPr>
          <p:cNvPr id="18534" name="TextBox 234"/>
          <p:cNvSpPr txBox="1">
            <a:spLocks noChangeArrowheads="1"/>
          </p:cNvSpPr>
          <p:nvPr/>
        </p:nvSpPr>
        <p:spPr bwMode="auto">
          <a:xfrm>
            <a:off x="3373438" y="5584825"/>
            <a:ext cx="2822575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Transmit Longer</a:t>
            </a:r>
          </a:p>
        </p:txBody>
      </p:sp>
    </p:spTree>
    <p:extLst>
      <p:ext uri="{BB962C8B-B14F-4D97-AF65-F5344CB8AC3E}">
        <p14:creationId xmlns:p14="http://schemas.microsoft.com/office/powerpoint/2010/main" val="346711099"/>
      </p:ext>
    </p:extLst>
  </p:cSld>
  <p:clrMapOvr>
    <a:masterClrMapping/>
  </p:clrMapOvr>
  <p:transition xmlns:p14="http://schemas.microsoft.com/office/powerpoint/2010/main" advTm="44704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2" descr="sampling_v_check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5525" y="2262188"/>
            <a:ext cx="3810000" cy="2895600"/>
          </a:xfrm>
          <a:prstGeom prst="rect">
            <a:avLst/>
          </a:prstGeom>
        </p:spPr>
      </p:pic>
      <p:sp>
        <p:nvSpPr>
          <p:cNvPr id="20482" name="Rectangle 3"/>
          <p:cNvSpPr>
            <a:spLocks noGrp="1" noChangeArrowheads="1"/>
          </p:cNvSpPr>
          <p:nvPr>
            <p:ph type="title"/>
          </p:nvPr>
        </p:nvSpPr>
        <p:spPr>
          <a:xfrm>
            <a:off x="728663" y="76200"/>
            <a:ext cx="7772400" cy="1143000"/>
          </a:xfrm>
        </p:spPr>
        <p:txBody>
          <a:bodyPr/>
          <a:lstStyle/>
          <a:p>
            <a:r>
              <a:rPr lang="en-US" sz="3200" b="1" dirty="0">
                <a:latin typeface="Arial" charset="0"/>
              </a:rPr>
              <a:t>LPL-CSMA</a:t>
            </a:r>
          </a:p>
        </p:txBody>
      </p:sp>
      <p:pic>
        <p:nvPicPr>
          <p:cNvPr id="20483" name="Picture 4" descr="multiple_curves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725" y="2290763"/>
            <a:ext cx="3810000" cy="2867025"/>
          </a:xfrm>
          <a:prstGeom prst="rect">
            <a:avLst/>
          </a:prstGeom>
        </p:spPr>
      </p:pic>
      <p:sp>
        <p:nvSpPr>
          <p:cNvPr id="20484" name="Text Box 5"/>
          <p:cNvSpPr txBox="1">
            <a:spLocks noChangeArrowheads="1"/>
          </p:cNvSpPr>
          <p:nvPr/>
        </p:nvSpPr>
        <p:spPr bwMode="auto">
          <a:xfrm rot="-5400000">
            <a:off x="3316287" y="3505201"/>
            <a:ext cx="2968625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rgbClr val="000000"/>
                </a:solidFill>
              </a:rPr>
              <a:t>Optimal Check Interval (ms) </a:t>
            </a:r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5168900" y="5048250"/>
            <a:ext cx="3400425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rgbClr val="000000"/>
                </a:solidFill>
              </a:rPr>
              <a:t>Sampling Interval (min)</a:t>
            </a:r>
          </a:p>
        </p:txBody>
      </p:sp>
      <p:sp>
        <p:nvSpPr>
          <p:cNvPr id="20486" name="Text Box 51"/>
          <p:cNvSpPr txBox="1">
            <a:spLocks noChangeArrowheads="1"/>
          </p:cNvSpPr>
          <p:nvPr/>
        </p:nvSpPr>
        <p:spPr bwMode="auto">
          <a:xfrm>
            <a:off x="949325" y="5024438"/>
            <a:ext cx="3200400" cy="338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rgbClr val="000000"/>
                </a:solidFill>
              </a:rPr>
              <a:t>Check Interval (ms)</a:t>
            </a:r>
          </a:p>
        </p:txBody>
      </p:sp>
      <p:sp>
        <p:nvSpPr>
          <p:cNvPr id="20487" name="Text Box 52"/>
          <p:cNvSpPr txBox="1">
            <a:spLocks noChangeArrowheads="1"/>
          </p:cNvSpPr>
          <p:nvPr/>
        </p:nvSpPr>
        <p:spPr bwMode="auto">
          <a:xfrm rot="-5400000">
            <a:off x="-296068" y="3464719"/>
            <a:ext cx="1981200" cy="338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rgbClr val="000000"/>
                </a:solidFill>
              </a:rPr>
              <a:t>Life (yrs)</a:t>
            </a:r>
          </a:p>
        </p:txBody>
      </p:sp>
      <p:sp>
        <p:nvSpPr>
          <p:cNvPr id="20488" name="Text Box 53"/>
          <p:cNvSpPr txBox="1">
            <a:spLocks noChangeArrowheads="1"/>
          </p:cNvSpPr>
          <p:nvPr/>
        </p:nvSpPr>
        <p:spPr bwMode="auto">
          <a:xfrm>
            <a:off x="3759200" y="4110038"/>
            <a:ext cx="838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/>
              <a:t>20 min</a:t>
            </a:r>
          </a:p>
        </p:txBody>
      </p:sp>
      <p:sp>
        <p:nvSpPr>
          <p:cNvPr id="20489" name="Text Box 54"/>
          <p:cNvSpPr txBox="1">
            <a:spLocks noChangeArrowheads="1"/>
          </p:cNvSpPr>
          <p:nvPr/>
        </p:nvSpPr>
        <p:spPr bwMode="auto">
          <a:xfrm>
            <a:off x="3768725" y="3719513"/>
            <a:ext cx="838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/>
              <a:t>30 min</a:t>
            </a:r>
          </a:p>
        </p:txBody>
      </p:sp>
      <p:sp>
        <p:nvSpPr>
          <p:cNvPr id="20490" name="Text Box 55"/>
          <p:cNvSpPr txBox="1">
            <a:spLocks noChangeArrowheads="1"/>
          </p:cNvSpPr>
          <p:nvPr/>
        </p:nvSpPr>
        <p:spPr bwMode="auto">
          <a:xfrm>
            <a:off x="3768725" y="3455988"/>
            <a:ext cx="838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/>
              <a:t>40 min</a:t>
            </a:r>
          </a:p>
        </p:txBody>
      </p:sp>
      <p:sp>
        <p:nvSpPr>
          <p:cNvPr id="20491" name="Text Box 56"/>
          <p:cNvSpPr txBox="1">
            <a:spLocks noChangeArrowheads="1"/>
          </p:cNvSpPr>
          <p:nvPr/>
        </p:nvSpPr>
        <p:spPr bwMode="auto">
          <a:xfrm>
            <a:off x="3778250" y="3170238"/>
            <a:ext cx="838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/>
              <a:t>60 min</a:t>
            </a:r>
          </a:p>
        </p:txBody>
      </p:sp>
      <p:sp>
        <p:nvSpPr>
          <p:cNvPr id="20492" name="Text Box 57"/>
          <p:cNvSpPr txBox="1">
            <a:spLocks noChangeArrowheads="1"/>
          </p:cNvSpPr>
          <p:nvPr/>
        </p:nvSpPr>
        <p:spPr bwMode="auto">
          <a:xfrm>
            <a:off x="1144588" y="1809750"/>
            <a:ext cx="3200400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rgbClr val="000000"/>
                </a:solidFill>
              </a:rPr>
              <a:t>Multiple Sampling Intervals</a:t>
            </a:r>
          </a:p>
        </p:txBody>
      </p:sp>
      <p:sp>
        <p:nvSpPr>
          <p:cNvPr id="20493" name="Oval 58"/>
          <p:cNvSpPr>
            <a:spLocks noChangeArrowheads="1"/>
          </p:cNvSpPr>
          <p:nvPr/>
        </p:nvSpPr>
        <p:spPr bwMode="auto">
          <a:xfrm>
            <a:off x="1320800" y="32718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4" name="Oval 59"/>
          <p:cNvSpPr>
            <a:spLocks noChangeArrowheads="1"/>
          </p:cNvSpPr>
          <p:nvPr/>
        </p:nvSpPr>
        <p:spPr bwMode="auto">
          <a:xfrm>
            <a:off x="1463675" y="297656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5" name="Oval 60"/>
          <p:cNvSpPr>
            <a:spLocks noChangeArrowheads="1"/>
          </p:cNvSpPr>
          <p:nvPr/>
        </p:nvSpPr>
        <p:spPr bwMode="auto">
          <a:xfrm>
            <a:off x="1577975" y="28051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6" name="Oval 61"/>
          <p:cNvSpPr>
            <a:spLocks noChangeArrowheads="1"/>
          </p:cNvSpPr>
          <p:nvPr/>
        </p:nvSpPr>
        <p:spPr bwMode="auto">
          <a:xfrm>
            <a:off x="1682750" y="26908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7" name="Slide Number Placeholder 60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3602A2-DA98-3849-83D1-CCFEC72B0D44}" type="slidenum">
              <a:rPr lang="en-US" sz="1800"/>
              <a:pPr eaLnBrk="1" hangingPunct="1"/>
              <a:t>17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50418911"/>
      </p:ext>
    </p:extLst>
  </p:cSld>
  <p:clrMapOvr>
    <a:masterClrMapping/>
  </p:clrMapOvr>
  <p:transition xmlns:p14="http://schemas.microsoft.com/office/powerpoint/2010/main" advTm="44704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530177" y="0"/>
            <a:ext cx="7138885" cy="1109609"/>
          </a:xfrm>
        </p:spPr>
        <p:txBody>
          <a:bodyPr/>
          <a:lstStyle/>
          <a:p>
            <a:r>
              <a:rPr lang="en-US" sz="3200">
                <a:latin typeface="Arial" charset="0"/>
              </a:rPr>
              <a:t>TDMA-Based Approach</a:t>
            </a:r>
          </a:p>
        </p:txBody>
      </p:sp>
      <p:sp>
        <p:nvSpPr>
          <p:cNvPr id="26626" name="Rectangle 3"/>
          <p:cNvSpPr>
            <a:spLocks noChangeArrowheads="1"/>
          </p:cNvSpPr>
          <p:nvPr/>
        </p:nvSpPr>
        <p:spPr bwMode="auto">
          <a:xfrm>
            <a:off x="2224088" y="3394075"/>
            <a:ext cx="76200" cy="381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2271713" y="3394075"/>
            <a:ext cx="866775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28" name="Rectangle 5"/>
          <p:cNvSpPr>
            <a:spLocks noChangeArrowheads="1"/>
          </p:cNvSpPr>
          <p:nvPr/>
        </p:nvSpPr>
        <p:spPr bwMode="auto">
          <a:xfrm>
            <a:off x="3138488" y="3394075"/>
            <a:ext cx="195262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29" name="Rectangle 6"/>
          <p:cNvSpPr>
            <a:spLocks noChangeArrowheads="1"/>
          </p:cNvSpPr>
          <p:nvPr/>
        </p:nvSpPr>
        <p:spPr bwMode="auto">
          <a:xfrm>
            <a:off x="4400550" y="3394075"/>
            <a:ext cx="866775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30" name="Rectangle 7"/>
          <p:cNvSpPr>
            <a:spLocks noChangeArrowheads="1"/>
          </p:cNvSpPr>
          <p:nvPr/>
        </p:nvSpPr>
        <p:spPr bwMode="auto">
          <a:xfrm>
            <a:off x="5267325" y="3394075"/>
            <a:ext cx="195263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6796088" y="3394075"/>
            <a:ext cx="76200" cy="381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32" name="Rectangle 9"/>
          <p:cNvSpPr>
            <a:spLocks noChangeArrowheads="1"/>
          </p:cNvSpPr>
          <p:nvPr/>
        </p:nvSpPr>
        <p:spPr bwMode="auto">
          <a:xfrm>
            <a:off x="6843713" y="3394075"/>
            <a:ext cx="866775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33" name="Rectangle 10"/>
          <p:cNvSpPr>
            <a:spLocks noChangeArrowheads="1"/>
          </p:cNvSpPr>
          <p:nvPr/>
        </p:nvSpPr>
        <p:spPr bwMode="auto">
          <a:xfrm>
            <a:off x="7710488" y="3394075"/>
            <a:ext cx="195262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34" name="Line 11"/>
          <p:cNvSpPr>
            <a:spLocks noChangeShapeType="1"/>
          </p:cNvSpPr>
          <p:nvPr/>
        </p:nvSpPr>
        <p:spPr bwMode="auto">
          <a:xfrm>
            <a:off x="6415088" y="3775075"/>
            <a:ext cx="1676400" cy="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35" name="Line 12"/>
          <p:cNvSpPr>
            <a:spLocks noChangeShapeType="1"/>
          </p:cNvSpPr>
          <p:nvPr/>
        </p:nvSpPr>
        <p:spPr bwMode="auto">
          <a:xfrm>
            <a:off x="5119688" y="3775075"/>
            <a:ext cx="1676400" cy="0"/>
          </a:xfrm>
          <a:prstGeom prst="line">
            <a:avLst/>
          </a:prstGeom>
          <a:noFill/>
          <a:ln w="38100">
            <a:solidFill>
              <a:schemeClr val="accent5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36" name="Line 13"/>
          <p:cNvSpPr>
            <a:spLocks noChangeShapeType="1"/>
          </p:cNvSpPr>
          <p:nvPr/>
        </p:nvSpPr>
        <p:spPr bwMode="auto">
          <a:xfrm>
            <a:off x="2268538" y="19081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37" name="Line 14"/>
          <p:cNvSpPr>
            <a:spLocks noChangeShapeType="1"/>
          </p:cNvSpPr>
          <p:nvPr/>
        </p:nvSpPr>
        <p:spPr bwMode="auto">
          <a:xfrm>
            <a:off x="6815138" y="1920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38" name="Text Box 15"/>
          <p:cNvSpPr txBox="1">
            <a:spLocks noChangeArrowheads="1"/>
          </p:cNvSpPr>
          <p:nvPr/>
        </p:nvSpPr>
        <p:spPr bwMode="auto">
          <a:xfrm>
            <a:off x="2319338" y="1839913"/>
            <a:ext cx="449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 b="1">
                <a:solidFill>
                  <a:srgbClr val="000000"/>
                </a:solidFill>
              </a:rPr>
              <a:t>Time-Sync Cycle</a:t>
            </a:r>
          </a:p>
        </p:txBody>
      </p:sp>
      <p:sp>
        <p:nvSpPr>
          <p:cNvPr id="26639" name="Line 16"/>
          <p:cNvSpPr>
            <a:spLocks noChangeShapeType="1"/>
          </p:cNvSpPr>
          <p:nvPr/>
        </p:nvSpPr>
        <p:spPr bwMode="auto">
          <a:xfrm flipH="1">
            <a:off x="5443538" y="2039938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40" name="Line 17"/>
          <p:cNvSpPr>
            <a:spLocks noChangeShapeType="1"/>
          </p:cNvSpPr>
          <p:nvPr/>
        </p:nvSpPr>
        <p:spPr bwMode="auto">
          <a:xfrm flipH="1">
            <a:off x="2292350" y="2030413"/>
            <a:ext cx="1246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41" name="Text Box 18"/>
          <p:cNvSpPr txBox="1">
            <a:spLocks noChangeArrowheads="1"/>
          </p:cNvSpPr>
          <p:nvPr/>
        </p:nvSpPr>
        <p:spPr bwMode="auto">
          <a:xfrm>
            <a:off x="642938" y="2936875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 b="1">
                <a:solidFill>
                  <a:srgbClr val="000000"/>
                </a:solidFill>
              </a:rPr>
              <a:t>Sync Pulse</a:t>
            </a:r>
          </a:p>
        </p:txBody>
      </p:sp>
      <p:sp>
        <p:nvSpPr>
          <p:cNvPr id="26642" name="Line 19"/>
          <p:cNvSpPr>
            <a:spLocks noChangeShapeType="1"/>
          </p:cNvSpPr>
          <p:nvPr/>
        </p:nvSpPr>
        <p:spPr bwMode="auto">
          <a:xfrm>
            <a:off x="2014538" y="3241675"/>
            <a:ext cx="161925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43" name="Text Box 20"/>
          <p:cNvSpPr txBox="1">
            <a:spLocks noChangeArrowheads="1"/>
          </p:cNvSpPr>
          <p:nvPr/>
        </p:nvSpPr>
        <p:spPr bwMode="auto">
          <a:xfrm>
            <a:off x="2776538" y="2341563"/>
            <a:ext cx="3352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 b="1">
                <a:solidFill>
                  <a:srgbClr val="000000"/>
                </a:solidFill>
              </a:rPr>
              <a:t>Frame (32 per TDMA Cycle)</a:t>
            </a:r>
          </a:p>
        </p:txBody>
      </p:sp>
      <p:sp>
        <p:nvSpPr>
          <p:cNvPr id="26644" name="Line 21"/>
          <p:cNvSpPr>
            <a:spLocks noChangeShapeType="1"/>
          </p:cNvSpPr>
          <p:nvPr/>
        </p:nvSpPr>
        <p:spPr bwMode="auto">
          <a:xfrm flipH="1">
            <a:off x="3157538" y="2693988"/>
            <a:ext cx="447675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45" name="Text Box 22"/>
          <p:cNvSpPr txBox="1">
            <a:spLocks noChangeArrowheads="1"/>
          </p:cNvSpPr>
          <p:nvPr/>
        </p:nvSpPr>
        <p:spPr bwMode="auto">
          <a:xfrm>
            <a:off x="2700338" y="4962525"/>
            <a:ext cx="2209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 b="1">
                <a:solidFill>
                  <a:srgbClr val="000000"/>
                </a:solidFill>
              </a:rPr>
              <a:t>Scheduled Slots</a:t>
            </a:r>
          </a:p>
        </p:txBody>
      </p:sp>
      <p:sp>
        <p:nvSpPr>
          <p:cNvPr id="26646" name="Text Box 23"/>
          <p:cNvSpPr txBox="1">
            <a:spLocks noChangeArrowheads="1"/>
          </p:cNvSpPr>
          <p:nvPr/>
        </p:nvSpPr>
        <p:spPr bwMode="auto">
          <a:xfrm>
            <a:off x="5595938" y="4962525"/>
            <a:ext cx="2209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 b="1">
                <a:solidFill>
                  <a:srgbClr val="000000"/>
                </a:solidFill>
              </a:rPr>
              <a:t>Contention Slots</a:t>
            </a:r>
          </a:p>
        </p:txBody>
      </p:sp>
      <p:sp>
        <p:nvSpPr>
          <p:cNvPr id="26647" name="Rectangle 24"/>
          <p:cNvSpPr>
            <a:spLocks noChangeArrowheads="1"/>
          </p:cNvSpPr>
          <p:nvPr/>
        </p:nvSpPr>
        <p:spPr bwMode="auto">
          <a:xfrm>
            <a:off x="3005138" y="4460875"/>
            <a:ext cx="119062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48" name="Rectangle 25"/>
          <p:cNvSpPr>
            <a:spLocks noChangeArrowheads="1"/>
          </p:cNvSpPr>
          <p:nvPr/>
        </p:nvSpPr>
        <p:spPr bwMode="auto">
          <a:xfrm>
            <a:off x="3124200" y="4460875"/>
            <a:ext cx="119063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49" name="Rectangle 26"/>
          <p:cNvSpPr>
            <a:spLocks noChangeArrowheads="1"/>
          </p:cNvSpPr>
          <p:nvPr/>
        </p:nvSpPr>
        <p:spPr bwMode="auto">
          <a:xfrm>
            <a:off x="3243263" y="4460875"/>
            <a:ext cx="119062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50" name="Rectangle 27"/>
          <p:cNvSpPr>
            <a:spLocks noChangeArrowheads="1"/>
          </p:cNvSpPr>
          <p:nvPr/>
        </p:nvSpPr>
        <p:spPr bwMode="auto">
          <a:xfrm>
            <a:off x="3362325" y="4460875"/>
            <a:ext cx="119063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51" name="Rectangle 28"/>
          <p:cNvSpPr>
            <a:spLocks noChangeArrowheads="1"/>
          </p:cNvSpPr>
          <p:nvPr/>
        </p:nvSpPr>
        <p:spPr bwMode="auto">
          <a:xfrm>
            <a:off x="3481388" y="4460875"/>
            <a:ext cx="119062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52" name="Rectangle 29"/>
          <p:cNvSpPr>
            <a:spLocks noChangeArrowheads="1"/>
          </p:cNvSpPr>
          <p:nvPr/>
        </p:nvSpPr>
        <p:spPr bwMode="auto">
          <a:xfrm>
            <a:off x="3595688" y="4460875"/>
            <a:ext cx="119062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53" name="Rectangle 30"/>
          <p:cNvSpPr>
            <a:spLocks noChangeArrowheads="1"/>
          </p:cNvSpPr>
          <p:nvPr/>
        </p:nvSpPr>
        <p:spPr bwMode="auto">
          <a:xfrm>
            <a:off x="3709988" y="4460875"/>
            <a:ext cx="119062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54" name="Rectangle 31"/>
          <p:cNvSpPr>
            <a:spLocks noChangeArrowheads="1"/>
          </p:cNvSpPr>
          <p:nvPr/>
        </p:nvSpPr>
        <p:spPr bwMode="auto">
          <a:xfrm>
            <a:off x="3824288" y="4460875"/>
            <a:ext cx="119062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55" name="Rectangle 32"/>
          <p:cNvSpPr>
            <a:spLocks noChangeArrowheads="1"/>
          </p:cNvSpPr>
          <p:nvPr/>
        </p:nvSpPr>
        <p:spPr bwMode="auto">
          <a:xfrm>
            <a:off x="3938588" y="4460875"/>
            <a:ext cx="119062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56" name="Rectangle 33"/>
          <p:cNvSpPr>
            <a:spLocks noChangeArrowheads="1"/>
          </p:cNvSpPr>
          <p:nvPr/>
        </p:nvSpPr>
        <p:spPr bwMode="auto">
          <a:xfrm>
            <a:off x="4052888" y="4460875"/>
            <a:ext cx="119062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57" name="Rectangle 34"/>
          <p:cNvSpPr>
            <a:spLocks noChangeArrowheads="1"/>
          </p:cNvSpPr>
          <p:nvPr/>
        </p:nvSpPr>
        <p:spPr bwMode="auto">
          <a:xfrm>
            <a:off x="4167188" y="4460875"/>
            <a:ext cx="119062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58" name="Rectangle 35"/>
          <p:cNvSpPr>
            <a:spLocks noChangeArrowheads="1"/>
          </p:cNvSpPr>
          <p:nvPr/>
        </p:nvSpPr>
        <p:spPr bwMode="auto">
          <a:xfrm>
            <a:off x="4281488" y="4460875"/>
            <a:ext cx="119062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59" name="Rectangle 36"/>
          <p:cNvSpPr>
            <a:spLocks noChangeArrowheads="1"/>
          </p:cNvSpPr>
          <p:nvPr/>
        </p:nvSpPr>
        <p:spPr bwMode="auto">
          <a:xfrm>
            <a:off x="4400550" y="4460875"/>
            <a:ext cx="119063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60" name="Rectangle 37"/>
          <p:cNvSpPr>
            <a:spLocks noChangeArrowheads="1"/>
          </p:cNvSpPr>
          <p:nvPr/>
        </p:nvSpPr>
        <p:spPr bwMode="auto">
          <a:xfrm>
            <a:off x="4514850" y="4460875"/>
            <a:ext cx="119063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61" name="Rectangle 38"/>
          <p:cNvSpPr>
            <a:spLocks noChangeArrowheads="1"/>
          </p:cNvSpPr>
          <p:nvPr/>
        </p:nvSpPr>
        <p:spPr bwMode="auto">
          <a:xfrm>
            <a:off x="4629150" y="4460875"/>
            <a:ext cx="119063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62" name="Rectangle 39"/>
          <p:cNvSpPr>
            <a:spLocks noChangeArrowheads="1"/>
          </p:cNvSpPr>
          <p:nvPr/>
        </p:nvSpPr>
        <p:spPr bwMode="auto">
          <a:xfrm>
            <a:off x="4743450" y="4460875"/>
            <a:ext cx="119063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63" name="Rectangle 40"/>
          <p:cNvSpPr>
            <a:spLocks noChangeArrowheads="1"/>
          </p:cNvSpPr>
          <p:nvPr/>
        </p:nvSpPr>
        <p:spPr bwMode="auto">
          <a:xfrm>
            <a:off x="4862513" y="4460875"/>
            <a:ext cx="119062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64" name="Rectangle 41"/>
          <p:cNvSpPr>
            <a:spLocks noChangeArrowheads="1"/>
          </p:cNvSpPr>
          <p:nvPr/>
        </p:nvSpPr>
        <p:spPr bwMode="auto">
          <a:xfrm>
            <a:off x="4976813" y="4460875"/>
            <a:ext cx="119062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65" name="Rectangle 42"/>
          <p:cNvSpPr>
            <a:spLocks noChangeArrowheads="1"/>
          </p:cNvSpPr>
          <p:nvPr/>
        </p:nvSpPr>
        <p:spPr bwMode="auto">
          <a:xfrm>
            <a:off x="5091113" y="4460875"/>
            <a:ext cx="119062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66" name="Rectangle 43"/>
          <p:cNvSpPr>
            <a:spLocks noChangeArrowheads="1"/>
          </p:cNvSpPr>
          <p:nvPr/>
        </p:nvSpPr>
        <p:spPr bwMode="auto">
          <a:xfrm>
            <a:off x="5205413" y="4460875"/>
            <a:ext cx="119062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67" name="Rectangle 44"/>
          <p:cNvSpPr>
            <a:spLocks noChangeArrowheads="1"/>
          </p:cNvSpPr>
          <p:nvPr/>
        </p:nvSpPr>
        <p:spPr bwMode="auto">
          <a:xfrm>
            <a:off x="5324475" y="4460875"/>
            <a:ext cx="119063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68" name="Rectangle 45"/>
          <p:cNvSpPr>
            <a:spLocks noChangeArrowheads="1"/>
          </p:cNvSpPr>
          <p:nvPr/>
        </p:nvSpPr>
        <p:spPr bwMode="auto">
          <a:xfrm>
            <a:off x="5443538" y="4460875"/>
            <a:ext cx="119062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69" name="Rectangle 46"/>
          <p:cNvSpPr>
            <a:spLocks noChangeArrowheads="1"/>
          </p:cNvSpPr>
          <p:nvPr/>
        </p:nvSpPr>
        <p:spPr bwMode="auto">
          <a:xfrm>
            <a:off x="5562600" y="4460875"/>
            <a:ext cx="119063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70" name="Rectangle 47"/>
          <p:cNvSpPr>
            <a:spLocks noChangeArrowheads="1"/>
          </p:cNvSpPr>
          <p:nvPr/>
        </p:nvSpPr>
        <p:spPr bwMode="auto">
          <a:xfrm>
            <a:off x="5681663" y="4460875"/>
            <a:ext cx="119062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71" name="Rectangle 48"/>
          <p:cNvSpPr>
            <a:spLocks noChangeArrowheads="1"/>
          </p:cNvSpPr>
          <p:nvPr/>
        </p:nvSpPr>
        <p:spPr bwMode="auto">
          <a:xfrm>
            <a:off x="5800725" y="4460875"/>
            <a:ext cx="119063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72" name="Rectangle 49"/>
          <p:cNvSpPr>
            <a:spLocks noChangeArrowheads="1"/>
          </p:cNvSpPr>
          <p:nvPr/>
        </p:nvSpPr>
        <p:spPr bwMode="auto">
          <a:xfrm>
            <a:off x="5915025" y="4460875"/>
            <a:ext cx="119063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73" name="Rectangle 50"/>
          <p:cNvSpPr>
            <a:spLocks noChangeArrowheads="1"/>
          </p:cNvSpPr>
          <p:nvPr/>
        </p:nvSpPr>
        <p:spPr bwMode="auto">
          <a:xfrm>
            <a:off x="6029325" y="4460875"/>
            <a:ext cx="119063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74" name="Rectangle 51"/>
          <p:cNvSpPr>
            <a:spLocks noChangeArrowheads="1"/>
          </p:cNvSpPr>
          <p:nvPr/>
        </p:nvSpPr>
        <p:spPr bwMode="auto">
          <a:xfrm>
            <a:off x="6143625" y="4460875"/>
            <a:ext cx="119063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75" name="Rectangle 52"/>
          <p:cNvSpPr>
            <a:spLocks noChangeArrowheads="1"/>
          </p:cNvSpPr>
          <p:nvPr/>
        </p:nvSpPr>
        <p:spPr bwMode="auto">
          <a:xfrm>
            <a:off x="6257925" y="4460875"/>
            <a:ext cx="119063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76" name="Rectangle 53"/>
          <p:cNvSpPr>
            <a:spLocks noChangeArrowheads="1"/>
          </p:cNvSpPr>
          <p:nvPr/>
        </p:nvSpPr>
        <p:spPr bwMode="auto">
          <a:xfrm>
            <a:off x="6376988" y="4460875"/>
            <a:ext cx="119062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77" name="Rectangle 54"/>
          <p:cNvSpPr>
            <a:spLocks noChangeArrowheads="1"/>
          </p:cNvSpPr>
          <p:nvPr/>
        </p:nvSpPr>
        <p:spPr bwMode="auto">
          <a:xfrm>
            <a:off x="6496050" y="4460875"/>
            <a:ext cx="119063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78" name="Rectangle 55"/>
          <p:cNvSpPr>
            <a:spLocks noChangeArrowheads="1"/>
          </p:cNvSpPr>
          <p:nvPr/>
        </p:nvSpPr>
        <p:spPr bwMode="auto">
          <a:xfrm>
            <a:off x="6615113" y="4460875"/>
            <a:ext cx="119062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79" name="Line 56"/>
          <p:cNvSpPr>
            <a:spLocks noChangeShapeType="1"/>
          </p:cNvSpPr>
          <p:nvPr/>
        </p:nvSpPr>
        <p:spPr bwMode="auto">
          <a:xfrm>
            <a:off x="1862138" y="4841875"/>
            <a:ext cx="6248400" cy="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80" name="Line 57"/>
          <p:cNvSpPr>
            <a:spLocks noChangeShapeType="1"/>
          </p:cNvSpPr>
          <p:nvPr/>
        </p:nvSpPr>
        <p:spPr bwMode="auto">
          <a:xfrm flipH="1">
            <a:off x="3024188" y="3775075"/>
            <a:ext cx="1524000" cy="685800"/>
          </a:xfrm>
          <a:prstGeom prst="line">
            <a:avLst/>
          </a:prstGeom>
          <a:noFill/>
          <a:ln w="9525">
            <a:solidFill>
              <a:schemeClr val="accent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81" name="Line 58"/>
          <p:cNvSpPr>
            <a:spLocks noChangeShapeType="1"/>
          </p:cNvSpPr>
          <p:nvPr/>
        </p:nvSpPr>
        <p:spPr bwMode="auto">
          <a:xfrm>
            <a:off x="5443538" y="3775075"/>
            <a:ext cx="342900" cy="695325"/>
          </a:xfrm>
          <a:prstGeom prst="line">
            <a:avLst/>
          </a:prstGeom>
          <a:noFill/>
          <a:ln w="9525">
            <a:solidFill>
              <a:schemeClr val="accent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82" name="Line 59"/>
          <p:cNvSpPr>
            <a:spLocks noChangeShapeType="1"/>
          </p:cNvSpPr>
          <p:nvPr/>
        </p:nvSpPr>
        <p:spPr bwMode="auto">
          <a:xfrm>
            <a:off x="5614988" y="3775075"/>
            <a:ext cx="1123950" cy="685800"/>
          </a:xfrm>
          <a:prstGeom prst="line">
            <a:avLst/>
          </a:prstGeom>
          <a:noFill/>
          <a:ln w="9525">
            <a:solidFill>
              <a:schemeClr val="accent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83" name="Rectangle 60"/>
          <p:cNvSpPr>
            <a:spLocks noChangeArrowheads="1"/>
          </p:cNvSpPr>
          <p:nvPr/>
        </p:nvSpPr>
        <p:spPr bwMode="auto">
          <a:xfrm>
            <a:off x="3338513" y="3402013"/>
            <a:ext cx="866775" cy="381000"/>
          </a:xfrm>
          <a:prstGeom prst="rect">
            <a:avLst/>
          </a:prstGeom>
          <a:solidFill>
            <a:srgbClr val="99FF99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84" name="Rectangle 61"/>
          <p:cNvSpPr>
            <a:spLocks noChangeArrowheads="1"/>
          </p:cNvSpPr>
          <p:nvPr/>
        </p:nvSpPr>
        <p:spPr bwMode="auto">
          <a:xfrm>
            <a:off x="4205288" y="3402013"/>
            <a:ext cx="195262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85" name="Line 62"/>
          <p:cNvSpPr>
            <a:spLocks noChangeShapeType="1"/>
          </p:cNvSpPr>
          <p:nvPr/>
        </p:nvSpPr>
        <p:spPr bwMode="auto">
          <a:xfrm>
            <a:off x="2319338" y="323691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86" name="Line 63"/>
          <p:cNvSpPr>
            <a:spLocks noChangeShapeType="1"/>
          </p:cNvSpPr>
          <p:nvPr/>
        </p:nvSpPr>
        <p:spPr bwMode="auto">
          <a:xfrm>
            <a:off x="2319338" y="3236913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87" name="Line 64"/>
          <p:cNvSpPr>
            <a:spLocks noChangeShapeType="1"/>
          </p:cNvSpPr>
          <p:nvPr/>
        </p:nvSpPr>
        <p:spPr bwMode="auto">
          <a:xfrm>
            <a:off x="3309938" y="3236913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88" name="Text Box 65"/>
          <p:cNvSpPr txBox="1">
            <a:spLocks noChangeArrowheads="1"/>
          </p:cNvSpPr>
          <p:nvPr/>
        </p:nvSpPr>
        <p:spPr bwMode="auto">
          <a:xfrm>
            <a:off x="3233738" y="5446713"/>
            <a:ext cx="3352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 b="1">
                <a:solidFill>
                  <a:srgbClr val="000000"/>
                </a:solidFill>
              </a:rPr>
              <a:t>32 Slots Per Frame</a:t>
            </a:r>
          </a:p>
        </p:txBody>
      </p:sp>
      <p:sp>
        <p:nvSpPr>
          <p:cNvPr id="26689" name="Line 66"/>
          <p:cNvSpPr>
            <a:spLocks noChangeShapeType="1"/>
          </p:cNvSpPr>
          <p:nvPr/>
        </p:nvSpPr>
        <p:spPr bwMode="auto">
          <a:xfrm>
            <a:off x="1862138" y="3775075"/>
            <a:ext cx="3943350" cy="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90" name="Text Box 67"/>
          <p:cNvSpPr txBox="1">
            <a:spLocks noChangeArrowheads="1"/>
          </p:cNvSpPr>
          <p:nvPr/>
        </p:nvSpPr>
        <p:spPr bwMode="auto">
          <a:xfrm>
            <a:off x="5246688" y="2846388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 b="1">
                <a:solidFill>
                  <a:srgbClr val="000000"/>
                </a:solidFill>
              </a:rPr>
              <a:t>Sync Pulse</a:t>
            </a:r>
          </a:p>
        </p:txBody>
      </p:sp>
      <p:sp>
        <p:nvSpPr>
          <p:cNvPr id="26691" name="Line 68"/>
          <p:cNvSpPr>
            <a:spLocks noChangeShapeType="1"/>
          </p:cNvSpPr>
          <p:nvPr/>
        </p:nvSpPr>
        <p:spPr bwMode="auto">
          <a:xfrm>
            <a:off x="6580188" y="3151188"/>
            <a:ext cx="161925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692" name="Rectangle 71"/>
          <p:cNvSpPr>
            <a:spLocks noChangeArrowheads="1"/>
          </p:cNvSpPr>
          <p:nvPr/>
        </p:nvSpPr>
        <p:spPr bwMode="auto">
          <a:xfrm>
            <a:off x="0" y="5930900"/>
            <a:ext cx="24384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26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673470" y="0"/>
            <a:ext cx="7772400" cy="1143000"/>
          </a:xfrm>
        </p:spPr>
        <p:txBody>
          <a:bodyPr/>
          <a:lstStyle/>
          <a:p>
            <a:r>
              <a:rPr lang="en-US" sz="3200" dirty="0">
                <a:latin typeface="Arial" charset="0"/>
              </a:rPr>
              <a:t>TDMA Graph Coloring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54113"/>
            <a:ext cx="8763000" cy="1436687"/>
          </a:xfrm>
        </p:spPr>
        <p:txBody>
          <a:bodyPr/>
          <a:lstStyle/>
          <a:p>
            <a:r>
              <a:rPr lang="ja-JP" altLang="en-US" sz="2400">
                <a:latin typeface="Arial" charset="0"/>
              </a:rPr>
              <a:t>“</a:t>
            </a:r>
            <a:r>
              <a:rPr lang="en-US" altLang="ja-JP" sz="2400">
                <a:latin typeface="Arial" charset="0"/>
              </a:rPr>
              <a:t>Color</a:t>
            </a:r>
            <a:r>
              <a:rPr lang="ja-JP" altLang="en-US" sz="2400">
                <a:latin typeface="Arial" charset="0"/>
              </a:rPr>
              <a:t>”</a:t>
            </a:r>
            <a:r>
              <a:rPr lang="en-US" altLang="ja-JP" sz="2400">
                <a:latin typeface="Arial" charset="0"/>
              </a:rPr>
              <a:t> Topology Graph to Avoid Collisions</a:t>
            </a:r>
          </a:p>
          <a:p>
            <a:r>
              <a:rPr lang="en-US" sz="2400">
                <a:latin typeface="Arial" charset="0"/>
              </a:rPr>
              <a:t>Each color represents a TDMA slot</a:t>
            </a:r>
          </a:p>
        </p:txBody>
      </p:sp>
      <p:sp>
        <p:nvSpPr>
          <p:cNvPr id="28675" name="Oval 4"/>
          <p:cNvSpPr>
            <a:spLocks noChangeArrowheads="1"/>
          </p:cNvSpPr>
          <p:nvPr/>
        </p:nvSpPr>
        <p:spPr bwMode="auto">
          <a:xfrm>
            <a:off x="1600200" y="3429000"/>
            <a:ext cx="381000" cy="3810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8676" name="Oval 5"/>
          <p:cNvSpPr>
            <a:spLocks noChangeArrowheads="1"/>
          </p:cNvSpPr>
          <p:nvPr/>
        </p:nvSpPr>
        <p:spPr bwMode="auto">
          <a:xfrm>
            <a:off x="1828800" y="4343400"/>
            <a:ext cx="381000" cy="3810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</a:rPr>
              <a:t>b</a:t>
            </a:r>
          </a:p>
        </p:txBody>
      </p:sp>
      <p:cxnSp>
        <p:nvCxnSpPr>
          <p:cNvPr id="28677" name="AutoShape 6"/>
          <p:cNvCxnSpPr>
            <a:cxnSpLocks noChangeShapeType="1"/>
          </p:cNvCxnSpPr>
          <p:nvPr/>
        </p:nvCxnSpPr>
        <p:spPr bwMode="auto">
          <a:xfrm flipH="1">
            <a:off x="1790700" y="3810000"/>
            <a:ext cx="38100" cy="952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78" name="Line 7"/>
          <p:cNvSpPr>
            <a:spLocks noChangeShapeType="1"/>
          </p:cNvSpPr>
          <p:nvPr/>
        </p:nvSpPr>
        <p:spPr bwMode="auto">
          <a:xfrm>
            <a:off x="1828800" y="3810000"/>
            <a:ext cx="123825" cy="5238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8679" name="Oval 8"/>
          <p:cNvSpPr>
            <a:spLocks noChangeArrowheads="1"/>
          </p:cNvSpPr>
          <p:nvPr/>
        </p:nvSpPr>
        <p:spPr bwMode="auto">
          <a:xfrm>
            <a:off x="2514600" y="4800600"/>
            <a:ext cx="381000" cy="3810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8680" name="Oval 9"/>
          <p:cNvSpPr>
            <a:spLocks noChangeArrowheads="1"/>
          </p:cNvSpPr>
          <p:nvPr/>
        </p:nvSpPr>
        <p:spPr bwMode="auto">
          <a:xfrm>
            <a:off x="2743200" y="3886200"/>
            <a:ext cx="381000" cy="3810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8681" name="Oval 10"/>
          <p:cNvSpPr>
            <a:spLocks noChangeArrowheads="1"/>
          </p:cNvSpPr>
          <p:nvPr/>
        </p:nvSpPr>
        <p:spPr bwMode="auto">
          <a:xfrm>
            <a:off x="3657600" y="3657600"/>
            <a:ext cx="381000" cy="3810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8682" name="Line 11"/>
          <p:cNvSpPr>
            <a:spLocks noChangeShapeType="1"/>
          </p:cNvSpPr>
          <p:nvPr/>
        </p:nvSpPr>
        <p:spPr bwMode="auto">
          <a:xfrm>
            <a:off x="1981200" y="3657600"/>
            <a:ext cx="762000" cy="304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8683" name="Line 12"/>
          <p:cNvSpPr>
            <a:spLocks noChangeShapeType="1"/>
          </p:cNvSpPr>
          <p:nvPr/>
        </p:nvSpPr>
        <p:spPr bwMode="auto">
          <a:xfrm>
            <a:off x="2152650" y="4667250"/>
            <a:ext cx="381000" cy="228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8684" name="Line 13"/>
          <p:cNvSpPr>
            <a:spLocks noChangeShapeType="1"/>
          </p:cNvSpPr>
          <p:nvPr/>
        </p:nvSpPr>
        <p:spPr bwMode="auto">
          <a:xfrm flipV="1">
            <a:off x="2743200" y="4267200"/>
            <a:ext cx="142875" cy="5334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8685" name="Line 14"/>
          <p:cNvSpPr>
            <a:spLocks noChangeShapeType="1"/>
          </p:cNvSpPr>
          <p:nvPr/>
        </p:nvSpPr>
        <p:spPr bwMode="auto">
          <a:xfrm flipV="1">
            <a:off x="2895600" y="4876800"/>
            <a:ext cx="685800" cy="76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8686" name="Line 15"/>
          <p:cNvSpPr>
            <a:spLocks noChangeShapeType="1"/>
          </p:cNvSpPr>
          <p:nvPr/>
        </p:nvSpPr>
        <p:spPr bwMode="auto">
          <a:xfrm flipV="1">
            <a:off x="3124200" y="3905250"/>
            <a:ext cx="533400" cy="133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8687" name="Line 16"/>
          <p:cNvSpPr>
            <a:spLocks noChangeShapeType="1"/>
          </p:cNvSpPr>
          <p:nvPr/>
        </p:nvSpPr>
        <p:spPr bwMode="auto">
          <a:xfrm>
            <a:off x="4038600" y="3914775"/>
            <a:ext cx="333375" cy="3238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8688" name="Line 17"/>
          <p:cNvSpPr>
            <a:spLocks noChangeShapeType="1"/>
          </p:cNvSpPr>
          <p:nvPr/>
        </p:nvSpPr>
        <p:spPr bwMode="auto">
          <a:xfrm flipV="1">
            <a:off x="3886200" y="4495800"/>
            <a:ext cx="533400" cy="2381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8689" name="Oval 18"/>
          <p:cNvSpPr>
            <a:spLocks noChangeArrowheads="1"/>
          </p:cNvSpPr>
          <p:nvPr/>
        </p:nvSpPr>
        <p:spPr bwMode="auto">
          <a:xfrm>
            <a:off x="3505200" y="4572000"/>
            <a:ext cx="3810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8690" name="Oval 19"/>
          <p:cNvSpPr>
            <a:spLocks noChangeArrowheads="1"/>
          </p:cNvSpPr>
          <p:nvPr/>
        </p:nvSpPr>
        <p:spPr bwMode="auto">
          <a:xfrm>
            <a:off x="4343400" y="4191000"/>
            <a:ext cx="3810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8691" name="Rectangle 20"/>
          <p:cNvSpPr>
            <a:spLocks noChangeArrowheads="1"/>
          </p:cNvSpPr>
          <p:nvPr/>
        </p:nvSpPr>
        <p:spPr bwMode="auto">
          <a:xfrm>
            <a:off x="361950" y="3443288"/>
            <a:ext cx="857250" cy="290512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>
                <a:solidFill>
                  <a:srgbClr val="000000"/>
                </a:solidFill>
              </a:rPr>
              <a:t>Gateway</a:t>
            </a:r>
          </a:p>
        </p:txBody>
      </p:sp>
      <p:sp>
        <p:nvSpPr>
          <p:cNvPr id="28692" name="Line 21"/>
          <p:cNvSpPr>
            <a:spLocks noChangeShapeType="1"/>
          </p:cNvSpPr>
          <p:nvPr/>
        </p:nvSpPr>
        <p:spPr bwMode="auto">
          <a:xfrm>
            <a:off x="1219200" y="3581400"/>
            <a:ext cx="38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0134" name="Oval 22"/>
          <p:cNvSpPr>
            <a:spLocks noChangeArrowheads="1"/>
          </p:cNvSpPr>
          <p:nvPr/>
        </p:nvSpPr>
        <p:spPr bwMode="auto">
          <a:xfrm>
            <a:off x="1600200" y="3429000"/>
            <a:ext cx="381000" cy="381000"/>
          </a:xfrm>
          <a:prstGeom prst="ellipse">
            <a:avLst/>
          </a:prstGeom>
          <a:solidFill>
            <a:srgbClr val="FFCC99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0135" name="Oval 23"/>
          <p:cNvSpPr>
            <a:spLocks noChangeArrowheads="1"/>
          </p:cNvSpPr>
          <p:nvPr/>
        </p:nvSpPr>
        <p:spPr bwMode="auto">
          <a:xfrm>
            <a:off x="1828800" y="4343400"/>
            <a:ext cx="381000" cy="381000"/>
          </a:xfrm>
          <a:prstGeom prst="ellipse">
            <a:avLst/>
          </a:prstGeom>
          <a:solidFill>
            <a:srgbClr val="99FF99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0136" name="Oval 24"/>
          <p:cNvSpPr>
            <a:spLocks noChangeArrowheads="1"/>
          </p:cNvSpPr>
          <p:nvPr/>
        </p:nvSpPr>
        <p:spPr bwMode="auto">
          <a:xfrm>
            <a:off x="2514600" y="4800600"/>
            <a:ext cx="381000" cy="381000"/>
          </a:xfrm>
          <a:prstGeom prst="ellipse">
            <a:avLst/>
          </a:prstGeom>
          <a:solidFill>
            <a:srgbClr val="FFCC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90137" name="Oval 25"/>
          <p:cNvSpPr>
            <a:spLocks noChangeArrowheads="1"/>
          </p:cNvSpPr>
          <p:nvPr/>
        </p:nvSpPr>
        <p:spPr bwMode="auto">
          <a:xfrm>
            <a:off x="2743200" y="3886200"/>
            <a:ext cx="381000" cy="381000"/>
          </a:xfrm>
          <a:prstGeom prst="ellipse">
            <a:avLst/>
          </a:prstGeom>
          <a:solidFill>
            <a:srgbClr val="CCEC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0138" name="Oval 26"/>
          <p:cNvSpPr>
            <a:spLocks noChangeArrowheads="1"/>
          </p:cNvSpPr>
          <p:nvPr/>
        </p:nvSpPr>
        <p:spPr bwMode="auto">
          <a:xfrm>
            <a:off x="3657600" y="3657600"/>
            <a:ext cx="381000" cy="381000"/>
          </a:xfrm>
          <a:prstGeom prst="ellipse">
            <a:avLst/>
          </a:prstGeom>
          <a:solidFill>
            <a:srgbClr val="99FF99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90139" name="Oval 27"/>
          <p:cNvSpPr>
            <a:spLocks noChangeArrowheads="1"/>
          </p:cNvSpPr>
          <p:nvPr/>
        </p:nvSpPr>
        <p:spPr bwMode="auto">
          <a:xfrm>
            <a:off x="3505200" y="4572000"/>
            <a:ext cx="381000" cy="381000"/>
          </a:xfrm>
          <a:prstGeom prst="ellipse">
            <a:avLst/>
          </a:prstGeom>
          <a:solidFill>
            <a:srgbClr val="FFCC99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90140" name="Oval 28"/>
          <p:cNvSpPr>
            <a:spLocks noChangeArrowheads="1"/>
          </p:cNvSpPr>
          <p:nvPr/>
        </p:nvSpPr>
        <p:spPr bwMode="auto">
          <a:xfrm>
            <a:off x="4343400" y="4191000"/>
            <a:ext cx="381000" cy="3810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90141" name="Oval 29"/>
          <p:cNvSpPr>
            <a:spLocks noChangeArrowheads="1"/>
          </p:cNvSpPr>
          <p:nvPr/>
        </p:nvSpPr>
        <p:spPr bwMode="auto">
          <a:xfrm>
            <a:off x="5257800" y="2508949"/>
            <a:ext cx="381000" cy="381000"/>
          </a:xfrm>
          <a:prstGeom prst="ellipse">
            <a:avLst/>
          </a:prstGeom>
          <a:solidFill>
            <a:srgbClr val="FFCC99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0142" name="Oval 30"/>
          <p:cNvSpPr>
            <a:spLocks noChangeArrowheads="1"/>
          </p:cNvSpPr>
          <p:nvPr/>
        </p:nvSpPr>
        <p:spPr bwMode="auto">
          <a:xfrm>
            <a:off x="5257800" y="3728149"/>
            <a:ext cx="381000" cy="381000"/>
          </a:xfrm>
          <a:prstGeom prst="ellipse">
            <a:avLst/>
          </a:prstGeom>
          <a:solidFill>
            <a:srgbClr val="99FF99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0143" name="Oval 31"/>
          <p:cNvSpPr>
            <a:spLocks noChangeArrowheads="1"/>
          </p:cNvSpPr>
          <p:nvPr/>
        </p:nvSpPr>
        <p:spPr bwMode="auto">
          <a:xfrm>
            <a:off x="5257800" y="5099749"/>
            <a:ext cx="381000" cy="381000"/>
          </a:xfrm>
          <a:prstGeom prst="ellipse">
            <a:avLst/>
          </a:prstGeom>
          <a:solidFill>
            <a:srgbClr val="CCEC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</a:rPr>
              <a:t>c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5791200" y="2396237"/>
            <a:ext cx="2743200" cy="3236912"/>
            <a:chOff x="3648" y="1657"/>
            <a:chExt cx="1728" cy="2039"/>
          </a:xfrm>
        </p:grpSpPr>
        <p:sp>
          <p:nvSpPr>
            <p:cNvPr id="28723" name="Line 33"/>
            <p:cNvSpPr>
              <a:spLocks noChangeShapeType="1"/>
            </p:cNvSpPr>
            <p:nvPr/>
          </p:nvSpPr>
          <p:spPr bwMode="auto">
            <a:xfrm>
              <a:off x="3936" y="1776"/>
              <a:ext cx="14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24" name="Line 34"/>
            <p:cNvSpPr>
              <a:spLocks noChangeShapeType="1"/>
            </p:cNvSpPr>
            <p:nvPr/>
          </p:nvSpPr>
          <p:spPr bwMode="auto">
            <a:xfrm>
              <a:off x="3936" y="2064"/>
              <a:ext cx="14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25" name="Text Box 35"/>
            <p:cNvSpPr txBox="1">
              <a:spLocks noChangeArrowheads="1"/>
            </p:cNvSpPr>
            <p:nvPr/>
          </p:nvSpPr>
          <p:spPr bwMode="auto">
            <a:xfrm>
              <a:off x="3654" y="1657"/>
              <a:ext cx="24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200" b="1">
                  <a:solidFill>
                    <a:srgbClr val="000000"/>
                  </a:solidFill>
                </a:rPr>
                <a:t>TX</a:t>
              </a:r>
            </a:p>
          </p:txBody>
        </p:sp>
        <p:sp>
          <p:nvSpPr>
            <p:cNvPr id="28726" name="Text Box 36"/>
            <p:cNvSpPr txBox="1">
              <a:spLocks noChangeArrowheads="1"/>
            </p:cNvSpPr>
            <p:nvPr/>
          </p:nvSpPr>
          <p:spPr bwMode="auto">
            <a:xfrm>
              <a:off x="3666" y="1920"/>
              <a:ext cx="36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200" b="1">
                  <a:solidFill>
                    <a:srgbClr val="000000"/>
                  </a:solidFill>
                </a:rPr>
                <a:t>RX</a:t>
              </a:r>
            </a:p>
          </p:txBody>
        </p:sp>
        <p:sp>
          <p:nvSpPr>
            <p:cNvPr id="28727" name="Line 37"/>
            <p:cNvSpPr>
              <a:spLocks noChangeShapeType="1"/>
            </p:cNvSpPr>
            <p:nvPr/>
          </p:nvSpPr>
          <p:spPr bwMode="auto">
            <a:xfrm>
              <a:off x="3930" y="2515"/>
              <a:ext cx="14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28" name="Line 38"/>
            <p:cNvSpPr>
              <a:spLocks noChangeShapeType="1"/>
            </p:cNvSpPr>
            <p:nvPr/>
          </p:nvSpPr>
          <p:spPr bwMode="auto">
            <a:xfrm>
              <a:off x="3930" y="2803"/>
              <a:ext cx="14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29" name="Text Box 39"/>
            <p:cNvSpPr txBox="1">
              <a:spLocks noChangeArrowheads="1"/>
            </p:cNvSpPr>
            <p:nvPr/>
          </p:nvSpPr>
          <p:spPr bwMode="auto">
            <a:xfrm>
              <a:off x="3648" y="2396"/>
              <a:ext cx="24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200" b="1">
                  <a:solidFill>
                    <a:srgbClr val="000000"/>
                  </a:solidFill>
                </a:rPr>
                <a:t>TX</a:t>
              </a:r>
            </a:p>
          </p:txBody>
        </p:sp>
        <p:sp>
          <p:nvSpPr>
            <p:cNvPr id="28730" name="Text Box 40"/>
            <p:cNvSpPr txBox="1">
              <a:spLocks noChangeArrowheads="1"/>
            </p:cNvSpPr>
            <p:nvPr/>
          </p:nvSpPr>
          <p:spPr bwMode="auto">
            <a:xfrm>
              <a:off x="3660" y="2659"/>
              <a:ext cx="36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200" b="1">
                  <a:solidFill>
                    <a:srgbClr val="000000"/>
                  </a:solidFill>
                </a:rPr>
                <a:t>RX</a:t>
              </a:r>
            </a:p>
          </p:txBody>
        </p:sp>
        <p:sp>
          <p:nvSpPr>
            <p:cNvPr id="28731" name="Line 41"/>
            <p:cNvSpPr>
              <a:spLocks noChangeShapeType="1"/>
            </p:cNvSpPr>
            <p:nvPr/>
          </p:nvSpPr>
          <p:spPr bwMode="auto">
            <a:xfrm>
              <a:off x="3930" y="3379"/>
              <a:ext cx="14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32" name="Line 42"/>
            <p:cNvSpPr>
              <a:spLocks noChangeShapeType="1"/>
            </p:cNvSpPr>
            <p:nvPr/>
          </p:nvSpPr>
          <p:spPr bwMode="auto">
            <a:xfrm>
              <a:off x="3930" y="3667"/>
              <a:ext cx="14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33" name="Text Box 43"/>
            <p:cNvSpPr txBox="1">
              <a:spLocks noChangeArrowheads="1"/>
            </p:cNvSpPr>
            <p:nvPr/>
          </p:nvSpPr>
          <p:spPr bwMode="auto">
            <a:xfrm>
              <a:off x="3648" y="3260"/>
              <a:ext cx="24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200" b="1">
                  <a:solidFill>
                    <a:srgbClr val="000000"/>
                  </a:solidFill>
                </a:rPr>
                <a:t>TX</a:t>
              </a:r>
            </a:p>
          </p:txBody>
        </p:sp>
        <p:sp>
          <p:nvSpPr>
            <p:cNvPr id="28734" name="Text Box 44"/>
            <p:cNvSpPr txBox="1">
              <a:spLocks noChangeArrowheads="1"/>
            </p:cNvSpPr>
            <p:nvPr/>
          </p:nvSpPr>
          <p:spPr bwMode="auto">
            <a:xfrm>
              <a:off x="3660" y="3523"/>
              <a:ext cx="36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200" b="1">
                  <a:solidFill>
                    <a:srgbClr val="000000"/>
                  </a:solidFill>
                </a:rPr>
                <a:t>RX</a:t>
              </a:r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6543675" y="2280349"/>
            <a:ext cx="161925" cy="3286125"/>
            <a:chOff x="4122" y="1584"/>
            <a:chExt cx="102" cy="2070"/>
          </a:xfrm>
        </p:grpSpPr>
        <p:sp>
          <p:nvSpPr>
            <p:cNvPr id="28720" name="Rectangle 46"/>
            <p:cNvSpPr>
              <a:spLocks noChangeArrowheads="1"/>
            </p:cNvSpPr>
            <p:nvPr/>
          </p:nvSpPr>
          <p:spPr bwMode="auto">
            <a:xfrm>
              <a:off x="4128" y="1584"/>
              <a:ext cx="96" cy="192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21" name="Rectangle 47"/>
            <p:cNvSpPr>
              <a:spLocks noChangeArrowheads="1"/>
            </p:cNvSpPr>
            <p:nvPr/>
          </p:nvSpPr>
          <p:spPr bwMode="auto">
            <a:xfrm>
              <a:off x="4122" y="2598"/>
              <a:ext cx="96" cy="192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22" name="Rectangle 48"/>
            <p:cNvSpPr>
              <a:spLocks noChangeArrowheads="1"/>
            </p:cNvSpPr>
            <p:nvPr/>
          </p:nvSpPr>
          <p:spPr bwMode="auto">
            <a:xfrm>
              <a:off x="4122" y="3462"/>
              <a:ext cx="96" cy="192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49"/>
          <p:cNvGrpSpPr>
            <a:grpSpLocks/>
          </p:cNvGrpSpPr>
          <p:nvPr/>
        </p:nvGrpSpPr>
        <p:grpSpPr bwMode="auto">
          <a:xfrm>
            <a:off x="6696075" y="2728024"/>
            <a:ext cx="161925" cy="2390775"/>
            <a:chOff x="4218" y="1866"/>
            <a:chExt cx="102" cy="1506"/>
          </a:xfrm>
        </p:grpSpPr>
        <p:sp>
          <p:nvSpPr>
            <p:cNvPr id="28717" name="Rectangle 50"/>
            <p:cNvSpPr>
              <a:spLocks noChangeArrowheads="1"/>
            </p:cNvSpPr>
            <p:nvPr/>
          </p:nvSpPr>
          <p:spPr bwMode="auto">
            <a:xfrm>
              <a:off x="4218" y="3180"/>
              <a:ext cx="96" cy="19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18" name="Rectangle 51"/>
            <p:cNvSpPr>
              <a:spLocks noChangeArrowheads="1"/>
            </p:cNvSpPr>
            <p:nvPr/>
          </p:nvSpPr>
          <p:spPr bwMode="auto">
            <a:xfrm>
              <a:off x="4218" y="2598"/>
              <a:ext cx="96" cy="19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19" name="Rectangle 52"/>
            <p:cNvSpPr>
              <a:spLocks noChangeArrowheads="1"/>
            </p:cNvSpPr>
            <p:nvPr/>
          </p:nvSpPr>
          <p:spPr bwMode="auto">
            <a:xfrm>
              <a:off x="4224" y="1866"/>
              <a:ext cx="96" cy="19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6848475" y="2728024"/>
            <a:ext cx="152400" cy="2847975"/>
            <a:chOff x="4314" y="1866"/>
            <a:chExt cx="96" cy="1794"/>
          </a:xfrm>
        </p:grpSpPr>
        <p:sp>
          <p:nvSpPr>
            <p:cNvPr id="28714" name="Rectangle 54"/>
            <p:cNvSpPr>
              <a:spLocks noChangeArrowheads="1"/>
            </p:cNvSpPr>
            <p:nvPr/>
          </p:nvSpPr>
          <p:spPr bwMode="auto">
            <a:xfrm>
              <a:off x="4314" y="2316"/>
              <a:ext cx="96" cy="192"/>
            </a:xfrm>
            <a:prstGeom prst="rect">
              <a:avLst/>
            </a:prstGeom>
            <a:solidFill>
              <a:srgbClr val="99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15" name="Rectangle 55"/>
            <p:cNvSpPr>
              <a:spLocks noChangeArrowheads="1"/>
            </p:cNvSpPr>
            <p:nvPr/>
          </p:nvSpPr>
          <p:spPr bwMode="auto">
            <a:xfrm>
              <a:off x="4314" y="3468"/>
              <a:ext cx="96" cy="192"/>
            </a:xfrm>
            <a:prstGeom prst="rect">
              <a:avLst/>
            </a:prstGeom>
            <a:solidFill>
              <a:srgbClr val="99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16" name="Rectangle 56"/>
            <p:cNvSpPr>
              <a:spLocks noChangeArrowheads="1"/>
            </p:cNvSpPr>
            <p:nvPr/>
          </p:nvSpPr>
          <p:spPr bwMode="auto">
            <a:xfrm>
              <a:off x="4314" y="1866"/>
              <a:ext cx="96" cy="192"/>
            </a:xfrm>
            <a:prstGeom prst="rect">
              <a:avLst/>
            </a:prstGeom>
            <a:solidFill>
              <a:srgbClr val="99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7"/>
          <p:cNvGrpSpPr>
            <a:grpSpLocks/>
          </p:cNvGrpSpPr>
          <p:nvPr/>
        </p:nvGrpSpPr>
        <p:grpSpPr bwMode="auto">
          <a:xfrm>
            <a:off x="7772400" y="3899599"/>
            <a:ext cx="152400" cy="1676400"/>
            <a:chOff x="4896" y="2604"/>
            <a:chExt cx="96" cy="1056"/>
          </a:xfrm>
        </p:grpSpPr>
        <p:sp>
          <p:nvSpPr>
            <p:cNvPr id="28712" name="Rectangle 58"/>
            <p:cNvSpPr>
              <a:spLocks noChangeArrowheads="1"/>
            </p:cNvSpPr>
            <p:nvPr/>
          </p:nvSpPr>
          <p:spPr bwMode="auto">
            <a:xfrm>
              <a:off x="4896" y="2604"/>
              <a:ext cx="96" cy="1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13" name="Rectangle 59"/>
            <p:cNvSpPr>
              <a:spLocks noChangeArrowheads="1"/>
            </p:cNvSpPr>
            <p:nvPr/>
          </p:nvSpPr>
          <p:spPr bwMode="auto">
            <a:xfrm>
              <a:off x="4896" y="3468"/>
              <a:ext cx="96" cy="1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90172" name="Rectangle 60"/>
          <p:cNvSpPr>
            <a:spLocks noChangeArrowheads="1"/>
          </p:cNvSpPr>
          <p:nvPr/>
        </p:nvSpPr>
        <p:spPr bwMode="auto">
          <a:xfrm>
            <a:off x="7924800" y="5271199"/>
            <a:ext cx="152400" cy="304800"/>
          </a:xfrm>
          <a:prstGeom prst="rect">
            <a:avLst/>
          </a:prstGeom>
          <a:solidFill>
            <a:srgbClr val="99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0173" name="Rectangle 61"/>
          <p:cNvSpPr>
            <a:spLocks noChangeArrowheads="1"/>
          </p:cNvSpPr>
          <p:nvPr/>
        </p:nvSpPr>
        <p:spPr bwMode="auto">
          <a:xfrm>
            <a:off x="6400800" y="2127949"/>
            <a:ext cx="1981200" cy="3657600"/>
          </a:xfrm>
          <a:prstGeom prst="rect">
            <a:avLst/>
          </a:prstGeom>
          <a:noFill/>
          <a:ln w="25400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0174" name="Text Box 62"/>
          <p:cNvSpPr txBox="1">
            <a:spLocks noChangeArrowheads="1"/>
          </p:cNvSpPr>
          <p:nvPr/>
        </p:nvSpPr>
        <p:spPr bwMode="auto">
          <a:xfrm>
            <a:off x="6477000" y="5861749"/>
            <a:ext cx="1905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000000"/>
                </a:solidFill>
              </a:rPr>
              <a:t>TDMA Frame</a:t>
            </a:r>
          </a:p>
        </p:txBody>
      </p:sp>
    </p:spTree>
    <p:extLst>
      <p:ext uri="{BB962C8B-B14F-4D97-AF65-F5344CB8AC3E}">
        <p14:creationId xmlns:p14="http://schemas.microsoft.com/office/powerpoint/2010/main" val="337426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0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0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0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0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0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0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0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0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0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0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34" grpId="0" animBg="1"/>
      <p:bldP spid="90135" grpId="0" animBg="1"/>
      <p:bldP spid="90136" grpId="0" animBg="1"/>
      <p:bldP spid="90137" grpId="0" animBg="1"/>
      <p:bldP spid="90138" grpId="0" animBg="1"/>
      <p:bldP spid="90139" grpId="0" animBg="1"/>
      <p:bldP spid="90140" grpId="0" animBg="1"/>
      <p:bldP spid="90141" grpId="0" animBg="1"/>
      <p:bldP spid="90142" grpId="0" animBg="1"/>
      <p:bldP spid="90143" grpId="0" animBg="1"/>
      <p:bldP spid="90172" grpId="0" animBg="1"/>
      <p:bldP spid="90173" grpId="0" animBg="1"/>
      <p:bldP spid="9017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>
                <a:cs typeface="Arial"/>
              </a:rPr>
              <a:t>Administrivia</a:t>
            </a:r>
            <a:endParaRPr lang="en-US" dirty="0">
              <a:cs typeface="Arial"/>
            </a:endParaRPr>
          </a:p>
        </p:txBody>
      </p:sp>
      <p:sp>
        <p:nvSpPr>
          <p:cNvPr id="61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cs typeface="Arial"/>
              </a:rPr>
              <a:t>Lab 4 due next </a:t>
            </a:r>
            <a:r>
              <a:rPr lang="en-US" dirty="0" smtClean="0">
                <a:cs typeface="Arial"/>
              </a:rPr>
              <a:t>Wednesday (</a:t>
            </a:r>
            <a:r>
              <a:rPr lang="en-US" dirty="0" smtClean="0">
                <a:cs typeface="Arial"/>
              </a:rPr>
              <a:t>Dec. 7</a:t>
            </a:r>
            <a:r>
              <a:rPr lang="en-US" baseline="30000" dirty="0" smtClean="0">
                <a:cs typeface="Arial"/>
              </a:rPr>
              <a:t>th</a:t>
            </a:r>
            <a:r>
              <a:rPr lang="en-US" dirty="0" smtClean="0">
                <a:cs typeface="Arial"/>
              </a:rPr>
              <a:t>)</a:t>
            </a:r>
          </a:p>
          <a:p>
            <a:pPr eaLnBrk="1" hangingPunct="1"/>
            <a:r>
              <a:rPr lang="en-US" dirty="0" smtClean="0">
                <a:cs typeface="Arial"/>
              </a:rPr>
              <a:t>Redemption Lab due (Dec. 12</a:t>
            </a:r>
            <a:r>
              <a:rPr lang="en-US" baseline="30000" dirty="0" smtClean="0">
                <a:cs typeface="Arial"/>
              </a:rPr>
              <a:t>th</a:t>
            </a:r>
            <a:r>
              <a:rPr lang="en-US" dirty="0" smtClean="0">
                <a:cs typeface="Arial"/>
              </a:rPr>
              <a:t>)</a:t>
            </a:r>
          </a:p>
          <a:p>
            <a:pPr eaLnBrk="1" hangingPunct="1"/>
            <a:r>
              <a:rPr lang="en-US" dirty="0" smtClean="0">
                <a:cs typeface="Arial"/>
              </a:rPr>
              <a:t>Final (Friday Dec. 16</a:t>
            </a:r>
            <a:r>
              <a:rPr lang="en-US" baseline="30000" dirty="0" smtClean="0">
                <a:cs typeface="Arial"/>
              </a:rPr>
              <a:t>th</a:t>
            </a:r>
            <a:r>
              <a:rPr lang="en-US" dirty="0" smtClean="0">
                <a:cs typeface="Arial"/>
              </a:rPr>
              <a:t> 8:30-11:30am)</a:t>
            </a:r>
          </a:p>
          <a:p>
            <a:pPr eaLnBrk="1" hangingPunct="1"/>
            <a:endParaRPr lang="en-US" dirty="0" smtClean="0">
              <a:cs typeface="Arial"/>
            </a:endParaRPr>
          </a:p>
          <a:p>
            <a:pPr lvl="1" eaLnBrk="1" hangingPunct="1"/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57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integrate wireless into an embedded system?</a:t>
            </a:r>
          </a:p>
          <a:p>
            <a:r>
              <a:rPr lang="en-US" dirty="0" smtClean="0"/>
              <a:t>What are the tradeoffs?</a:t>
            </a:r>
          </a:p>
          <a:p>
            <a:endParaRPr lang="en-US" dirty="0"/>
          </a:p>
          <a:p>
            <a:r>
              <a:rPr lang="en-US" dirty="0" smtClean="0"/>
              <a:t>Common Technologies:</a:t>
            </a:r>
          </a:p>
          <a:p>
            <a:pPr lvl="1"/>
            <a:r>
              <a:rPr lang="en-US" dirty="0" smtClean="0"/>
              <a:t>IrDA</a:t>
            </a:r>
          </a:p>
          <a:p>
            <a:pPr lvl="1"/>
            <a:r>
              <a:rPr lang="en-US" dirty="0" smtClean="0"/>
              <a:t>NFC</a:t>
            </a:r>
          </a:p>
          <a:p>
            <a:pPr lvl="1"/>
            <a:r>
              <a:rPr lang="en-US" dirty="0" smtClean="0"/>
              <a:t>802.15.4</a:t>
            </a:r>
          </a:p>
          <a:p>
            <a:pPr lvl="1"/>
            <a:r>
              <a:rPr lang="en-US" dirty="0" err="1"/>
              <a:t>Zigbee</a:t>
            </a:r>
            <a:endParaRPr lang="en-US" dirty="0"/>
          </a:p>
          <a:p>
            <a:pPr lvl="1"/>
            <a:r>
              <a:rPr lang="en-US" dirty="0" smtClean="0"/>
              <a:t>Bluetooth</a:t>
            </a:r>
          </a:p>
          <a:p>
            <a:pPr lvl="1"/>
            <a:r>
              <a:rPr lang="en-US" dirty="0" smtClean="0"/>
              <a:t>Low-Power Wide Area Networks</a:t>
            </a:r>
          </a:p>
          <a:p>
            <a:pPr lvl="1"/>
            <a:r>
              <a:rPr lang="en-US" dirty="0" err="1" smtClean="0"/>
              <a:t>WiFi</a:t>
            </a:r>
            <a:endParaRPr lang="en-US" dirty="0" smtClean="0"/>
          </a:p>
          <a:p>
            <a:pPr lvl="1"/>
            <a:r>
              <a:rPr lang="en-US" dirty="0" smtClean="0"/>
              <a:t>LTE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7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40" y="250472"/>
            <a:ext cx="8229600" cy="563562"/>
          </a:xfrm>
        </p:spPr>
        <p:txBody>
          <a:bodyPr/>
          <a:lstStyle/>
          <a:p>
            <a:r>
              <a:rPr lang="en-US" dirty="0" smtClean="0"/>
              <a:t>Communication Trade-offs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713359" y="5378121"/>
            <a:ext cx="602259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1703117" y="1445364"/>
            <a:ext cx="10242" cy="39327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 rot="16200000">
            <a:off x="-780765" y="2996530"/>
            <a:ext cx="40254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Performance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(bandwidth, range, </a:t>
            </a:r>
            <a:r>
              <a:rPr lang="en-US" dirty="0" err="1" smtClean="0">
                <a:solidFill>
                  <a:srgbClr val="000000"/>
                </a:solidFill>
              </a:rPr>
              <a:t>etc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8995" y="5322718"/>
            <a:ext cx="40254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Cost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($$$, power, complexity, </a:t>
            </a:r>
            <a:r>
              <a:rPr lang="en-US" dirty="0" err="1" smtClean="0">
                <a:solidFill>
                  <a:srgbClr val="000000"/>
                </a:solidFill>
              </a:rPr>
              <a:t>etc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266456" y="4794351"/>
            <a:ext cx="153624" cy="15362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911552" y="2068875"/>
            <a:ext cx="153624" cy="15362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371227" y="1924270"/>
            <a:ext cx="153624" cy="15362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190810" y="3512933"/>
            <a:ext cx="153624" cy="15362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496848" y="3603884"/>
            <a:ext cx="153624" cy="15362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43002" y="4825076"/>
            <a:ext cx="204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UART, I2C, SPI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29354" y="3850904"/>
            <a:ext cx="238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802.15.4, BLE, CAN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30798" y="2313448"/>
            <a:ext cx="193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WiFi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Celluar</a:t>
            </a:r>
            <a:r>
              <a:rPr lang="en-US" dirty="0" smtClean="0">
                <a:solidFill>
                  <a:srgbClr val="000000"/>
                </a:solidFill>
              </a:rPr>
              <a:t>, Ethernet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627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ISM Band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</a:t>
            </a:r>
            <a:r>
              <a:rPr lang="en-US" dirty="0" smtClean="0"/>
              <a:t>ndustrial, </a:t>
            </a:r>
            <a:r>
              <a:rPr lang="en-US" b="1" dirty="0" smtClean="0"/>
              <a:t>S</a:t>
            </a:r>
            <a:r>
              <a:rPr lang="en-US" dirty="0" smtClean="0"/>
              <a:t>cientific and </a:t>
            </a:r>
            <a:r>
              <a:rPr lang="en-US" b="1" dirty="0" smtClean="0"/>
              <a:t>M</a:t>
            </a:r>
            <a:r>
              <a:rPr lang="en-US" dirty="0" smtClean="0"/>
              <a:t>edical (ISM) radio bands</a:t>
            </a:r>
          </a:p>
          <a:p>
            <a:r>
              <a:rPr lang="en-US" dirty="0" smtClean="0"/>
              <a:t>Unlicensed Spread Spectrum</a:t>
            </a:r>
          </a:p>
          <a:p>
            <a:r>
              <a:rPr lang="en-US" dirty="0" smtClean="0"/>
              <a:t>Multiple frequencies: 900MHz, 2.4GHz, 5.8Ghz, …</a:t>
            </a:r>
          </a:p>
          <a:p>
            <a:r>
              <a:rPr lang="en-US" dirty="0" smtClean="0"/>
              <a:t>A few bands are accepted world-wide…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8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IrDA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859" r="-1888"/>
          <a:stretch/>
        </p:blipFill>
        <p:spPr>
          <a:xfrm>
            <a:off x="4166094" y="3399576"/>
            <a:ext cx="4762625" cy="26836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592" y="870980"/>
            <a:ext cx="3403600" cy="238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91" y="4003087"/>
            <a:ext cx="3810000" cy="21082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191487"/>
            <a:ext cx="8229600" cy="516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000" b="1" dirty="0" smtClean="0">
                <a:latin typeface="Arial" charset="0"/>
              </a:rPr>
              <a:t>Uses Infrared light</a:t>
            </a:r>
          </a:p>
          <a:p>
            <a:r>
              <a:rPr lang="en-US" sz="2000" b="1" dirty="0" smtClean="0">
                <a:latin typeface="Arial" charset="0"/>
              </a:rPr>
              <a:t>Appliance Remote Control</a:t>
            </a:r>
          </a:p>
          <a:p>
            <a:r>
              <a:rPr lang="en-US" sz="2000" b="1" dirty="0" smtClean="0">
                <a:latin typeface="Arial" charset="0"/>
              </a:rPr>
              <a:t>Super Cheap / Easy to Build</a:t>
            </a:r>
          </a:p>
          <a:p>
            <a:r>
              <a:rPr lang="en-US" sz="2000" b="1" dirty="0" smtClean="0">
                <a:latin typeface="Arial" charset="0"/>
              </a:rPr>
              <a:t>Typically 9600 baud (up to Mega Baud)</a:t>
            </a:r>
            <a:endParaRPr lang="en-US" sz="20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535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IrDA Transceiver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244" r="9999"/>
          <a:stretch/>
        </p:blipFill>
        <p:spPr>
          <a:xfrm>
            <a:off x="0" y="1164718"/>
            <a:ext cx="3984337" cy="317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990" y="2819380"/>
            <a:ext cx="5197010" cy="3483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90" y="4441121"/>
            <a:ext cx="29083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78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IrDA Modulation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52" y="4848569"/>
            <a:ext cx="5080000" cy="133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29596"/>
          <a:stretch/>
        </p:blipFill>
        <p:spPr>
          <a:xfrm>
            <a:off x="1846809" y="1858721"/>
            <a:ext cx="4876800" cy="165413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2632325" y="2775461"/>
            <a:ext cx="768189" cy="67594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9" name="Straight Connector 8"/>
          <p:cNvCxnSpPr>
            <a:stCxn id="7" idx="4"/>
          </p:cNvCxnSpPr>
          <p:nvPr/>
        </p:nvCxnSpPr>
        <p:spPr bwMode="auto">
          <a:xfrm flipH="1">
            <a:off x="2515255" y="3451404"/>
            <a:ext cx="501165" cy="13692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9689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Near-Field Communication (NFC)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in mobile payment</a:t>
            </a:r>
          </a:p>
          <a:p>
            <a:r>
              <a:rPr lang="en-US" dirty="0" smtClean="0"/>
              <a:t>Short Range</a:t>
            </a:r>
          </a:p>
          <a:p>
            <a:r>
              <a:rPr lang="en-US" dirty="0" smtClean="0"/>
              <a:t>RF inductive coupling</a:t>
            </a:r>
          </a:p>
          <a:p>
            <a:pPr lvl="1"/>
            <a:r>
              <a:rPr lang="en-US" dirty="0" smtClean="0"/>
              <a:t>Send power for receiver</a:t>
            </a:r>
          </a:p>
          <a:p>
            <a:r>
              <a:rPr lang="en-US" dirty="0" smtClean="0"/>
              <a:t>Low-Cost Receiver</a:t>
            </a:r>
          </a:p>
          <a:p>
            <a:r>
              <a:rPr lang="en-US" dirty="0" smtClean="0"/>
              <a:t>Expensive Transmitter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360" r="13082"/>
          <a:stretch/>
        </p:blipFill>
        <p:spPr>
          <a:xfrm>
            <a:off x="469899" y="4026271"/>
            <a:ext cx="2552701" cy="1917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614" t="32083" r="13916" b="21490"/>
          <a:stretch/>
        </p:blipFill>
        <p:spPr>
          <a:xfrm>
            <a:off x="3612596" y="3600064"/>
            <a:ext cx="5400400" cy="25250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7927" t="11076" r="20388"/>
          <a:stretch/>
        </p:blipFill>
        <p:spPr>
          <a:xfrm>
            <a:off x="4203701" y="1562099"/>
            <a:ext cx="1193800" cy="1366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100" y="1003300"/>
            <a:ext cx="35179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12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802.15.4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Physical Layer for </a:t>
            </a:r>
            <a:r>
              <a:rPr lang="en-US" dirty="0" err="1" smtClean="0"/>
              <a:t>Zigbee</a:t>
            </a:r>
            <a:r>
              <a:rPr lang="en-US" dirty="0" smtClean="0"/>
              <a:t>, ISA100.11a, </a:t>
            </a:r>
            <a:r>
              <a:rPr lang="en-US" dirty="0" err="1" smtClean="0"/>
              <a:t>WirelessHART</a:t>
            </a:r>
            <a:r>
              <a:rPr lang="en-US" dirty="0" smtClean="0"/>
              <a:t>, 6LoWPAN</a:t>
            </a:r>
          </a:p>
          <a:p>
            <a:r>
              <a:rPr lang="en-US" i="1" dirty="0" smtClean="0"/>
              <a:t>Mesh</a:t>
            </a:r>
            <a:r>
              <a:rPr lang="en-US" dirty="0" smtClean="0"/>
              <a:t> Wireless</a:t>
            </a:r>
          </a:p>
          <a:p>
            <a:r>
              <a:rPr lang="en-US" dirty="0" smtClean="0"/>
              <a:t>2.4GHz, 16 channels, 250 </a:t>
            </a:r>
            <a:r>
              <a:rPr lang="en-US" dirty="0" err="1" smtClean="0"/>
              <a:t>kbits</a:t>
            </a:r>
            <a:r>
              <a:rPr lang="en-US" dirty="0" smtClean="0"/>
              <a:t>/s</a:t>
            </a:r>
          </a:p>
          <a:p>
            <a:r>
              <a:rPr lang="en-US" dirty="0" smtClean="0"/>
              <a:t>Comparison to </a:t>
            </a:r>
            <a:r>
              <a:rPr lang="en-US" dirty="0" err="1" smtClean="0"/>
              <a:t>WiFi</a:t>
            </a:r>
            <a:endParaRPr lang="en-US" dirty="0" smtClean="0"/>
          </a:p>
          <a:p>
            <a:pPr lvl="1"/>
            <a:r>
              <a:rPr lang="en-US" dirty="0" smtClean="0"/>
              <a:t>Similar range</a:t>
            </a:r>
          </a:p>
          <a:p>
            <a:pPr lvl="1"/>
            <a:r>
              <a:rPr lang="en-US" dirty="0" smtClean="0"/>
              <a:t>Lower data rate</a:t>
            </a:r>
          </a:p>
          <a:p>
            <a:pPr lvl="1"/>
            <a:r>
              <a:rPr lang="en-US" dirty="0" smtClean="0"/>
              <a:t>Lower power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355" y="3027376"/>
            <a:ext cx="39370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08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802.15.4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66" y="1187651"/>
            <a:ext cx="3505200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62" y="1137234"/>
            <a:ext cx="2654659" cy="2480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4251" y="3720097"/>
            <a:ext cx="3205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Modules with Serial AT command Interface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86322" y="3831532"/>
            <a:ext cx="320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SoC</a:t>
            </a:r>
            <a:r>
              <a:rPr lang="en-US" dirty="0" smtClean="0">
                <a:solidFill>
                  <a:srgbClr val="000000"/>
                </a:solidFill>
              </a:rPr>
              <a:t> with Microcontroller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30052" b="25231"/>
          <a:stretch/>
        </p:blipFill>
        <p:spPr>
          <a:xfrm>
            <a:off x="1617726" y="5020774"/>
            <a:ext cx="2038850" cy="9116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07788" y="4744253"/>
            <a:ext cx="3298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Approximate Energy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1.8v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20mA RX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20mA TX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4ms max packet time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65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Zigbee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76095" y="4732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8" y="1647129"/>
            <a:ext cx="2247181" cy="3994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721" y="1430077"/>
            <a:ext cx="5784457" cy="28922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33666" y="4576214"/>
            <a:ext cx="52031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Built on 802.15.4, but adds:</a:t>
            </a: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- Routing</a:t>
            </a: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- Security</a:t>
            </a: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- Duty-cycling</a:t>
            </a: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- Application Specs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52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 for Wireless</a:t>
            </a:r>
          </a:p>
          <a:p>
            <a:r>
              <a:rPr lang="en-US" dirty="0" smtClean="0"/>
              <a:t>Wireless Challenges</a:t>
            </a:r>
          </a:p>
          <a:p>
            <a:r>
              <a:rPr lang="en-US" dirty="0" smtClean="0"/>
              <a:t>Wireless MAC Principles</a:t>
            </a:r>
          </a:p>
          <a:p>
            <a:r>
              <a:rPr lang="en-US" dirty="0" smtClean="0"/>
              <a:t>Example Technologies</a:t>
            </a:r>
          </a:p>
          <a:p>
            <a:pPr lvl="1"/>
            <a:r>
              <a:rPr lang="en-US" dirty="0"/>
              <a:t>IrDA</a:t>
            </a:r>
          </a:p>
          <a:p>
            <a:pPr lvl="1"/>
            <a:r>
              <a:rPr lang="en-US" dirty="0"/>
              <a:t>NFC</a:t>
            </a:r>
          </a:p>
          <a:p>
            <a:pPr lvl="1"/>
            <a:r>
              <a:rPr lang="en-US" dirty="0"/>
              <a:t>802.15.4</a:t>
            </a:r>
          </a:p>
          <a:p>
            <a:pPr lvl="1"/>
            <a:r>
              <a:rPr lang="en-US" dirty="0" err="1"/>
              <a:t>Zigbee</a:t>
            </a:r>
            <a:endParaRPr lang="en-US" dirty="0"/>
          </a:p>
          <a:p>
            <a:pPr lvl="1"/>
            <a:r>
              <a:rPr lang="en-US" dirty="0"/>
              <a:t>Bluetooth</a:t>
            </a:r>
          </a:p>
          <a:p>
            <a:pPr lvl="1"/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 smtClean="0"/>
              <a:t>LTE</a:t>
            </a:r>
          </a:p>
          <a:p>
            <a:pPr lvl="1"/>
            <a:r>
              <a:rPr lang="en-US" dirty="0" smtClean="0"/>
              <a:t>LP-WAN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139" y="2786133"/>
            <a:ext cx="3993439" cy="240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48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Designed as Cable Replacement</a:t>
            </a:r>
          </a:p>
          <a:p>
            <a:r>
              <a:rPr lang="en-US" dirty="0" smtClean="0"/>
              <a:t>2.4 GHz, 10-60m range, 3 Mbit/sec</a:t>
            </a:r>
          </a:p>
          <a:p>
            <a:r>
              <a:rPr lang="en-US" dirty="0" smtClean="0"/>
              <a:t>Version 1-2</a:t>
            </a:r>
          </a:p>
          <a:p>
            <a:pPr lvl="1"/>
            <a:r>
              <a:rPr lang="en-US" dirty="0" smtClean="0"/>
              <a:t>Big, slow, complicated</a:t>
            </a:r>
            <a:endParaRPr lang="en-US" dirty="0"/>
          </a:p>
          <a:p>
            <a:r>
              <a:rPr lang="en-US" dirty="0" smtClean="0"/>
              <a:t>Version 3-4</a:t>
            </a:r>
          </a:p>
          <a:p>
            <a:pPr lvl="1"/>
            <a:r>
              <a:rPr lang="en-US" dirty="0" smtClean="0"/>
              <a:t>24 </a:t>
            </a:r>
            <a:r>
              <a:rPr lang="en-US" dirty="0" err="1" smtClean="0"/>
              <a:t>Mbits</a:t>
            </a:r>
            <a:r>
              <a:rPr lang="en-US" dirty="0" smtClean="0"/>
              <a:t>/s</a:t>
            </a:r>
          </a:p>
          <a:p>
            <a:pPr lvl="1"/>
            <a:r>
              <a:rPr lang="en-US" dirty="0" smtClean="0"/>
              <a:t>BLE (</a:t>
            </a:r>
            <a:r>
              <a:rPr lang="en-US" dirty="0" err="1" smtClean="0"/>
              <a:t>bluetooth</a:t>
            </a:r>
            <a:r>
              <a:rPr lang="en-US" dirty="0" smtClean="0"/>
              <a:t> low energy)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76095" y="10280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44" y="2316635"/>
            <a:ext cx="1529032" cy="1132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5731"/>
          <a:stretch/>
        </p:blipFill>
        <p:spPr>
          <a:xfrm>
            <a:off x="860371" y="4074736"/>
            <a:ext cx="6068843" cy="201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10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Low-Energy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667" y="4323597"/>
            <a:ext cx="3933123" cy="2294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974" y="3705034"/>
            <a:ext cx="5325642" cy="3140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2" y="1575988"/>
            <a:ext cx="3468121" cy="2308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77" y="1457670"/>
            <a:ext cx="4178300" cy="194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1982" y="3256813"/>
            <a:ext cx="2970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 CC2540 BLE chipset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01369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802.11 </a:t>
            </a:r>
            <a:r>
              <a:rPr lang="en-US" dirty="0" err="1" smtClean="0"/>
              <a:t>a,b,g,n,p,ac</a:t>
            </a:r>
            <a:r>
              <a:rPr lang="en-US" dirty="0" smtClean="0"/>
              <a:t>,…</a:t>
            </a:r>
          </a:p>
          <a:p>
            <a:r>
              <a:rPr lang="en-US" dirty="0" smtClean="0"/>
              <a:t>Typically 2.4 and 5 GHz</a:t>
            </a:r>
          </a:p>
          <a:p>
            <a:r>
              <a:rPr lang="en-US" dirty="0" smtClean="0"/>
              <a:t>100m range and up to 600 Mbit/s </a:t>
            </a:r>
          </a:p>
          <a:p>
            <a:r>
              <a:rPr lang="en-US" dirty="0" smtClean="0"/>
              <a:t>60GHz 802.11ad 7 </a:t>
            </a:r>
            <a:r>
              <a:rPr lang="en-US" dirty="0" err="1" smtClean="0"/>
              <a:t>Gbit</a:t>
            </a:r>
            <a:r>
              <a:rPr lang="en-US" dirty="0" smtClean="0"/>
              <a:t>/s</a:t>
            </a:r>
          </a:p>
          <a:p>
            <a:r>
              <a:rPr lang="en-US" dirty="0" smtClean="0"/>
              <a:t>High-speed Ethernet replacement</a:t>
            </a:r>
          </a:p>
          <a:p>
            <a:r>
              <a:rPr lang="en-US" dirty="0" smtClean="0"/>
              <a:t>Power hungry (can be duty-cycled)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04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WiFi</a:t>
            </a:r>
            <a:r>
              <a:rPr lang="en-US" dirty="0" smtClean="0"/>
              <a:t> Interfacing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76095" y="10280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643" b="17040"/>
          <a:stretch/>
        </p:blipFill>
        <p:spPr>
          <a:xfrm>
            <a:off x="0" y="1010651"/>
            <a:ext cx="3752919" cy="27140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1137" y="3929495"/>
            <a:ext cx="227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TI CC3000 (SPI)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618" y="837548"/>
            <a:ext cx="3492500" cy="2324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24889" y="3174181"/>
            <a:ext cx="2273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Electric IMP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(cloud solution)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550" y="1298528"/>
            <a:ext cx="2181450" cy="2181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70163" y="3549221"/>
            <a:ext cx="2273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Xbee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Wifi</a:t>
            </a:r>
            <a:r>
              <a:rPr lang="en-US" dirty="0" smtClean="0">
                <a:solidFill>
                  <a:srgbClr val="000000"/>
                </a:solidFill>
              </a:rPr>
              <a:t> Module (UART)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30052" b="25231"/>
          <a:stretch/>
        </p:blipFill>
        <p:spPr>
          <a:xfrm>
            <a:off x="701965" y="5125671"/>
            <a:ext cx="2038850" cy="91169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16686" y="4725859"/>
            <a:ext cx="3298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Approximate Energy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3v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100mA RX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150mA TX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&lt;4ms MTU packet time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918" y="4290488"/>
            <a:ext cx="1606519" cy="16065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108872" y="5883851"/>
            <a:ext cx="203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ESP8266 (SPI)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12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GSM / LTE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Cellular is pervasive</a:t>
            </a:r>
          </a:p>
          <a:p>
            <a:pPr lvl="1"/>
            <a:r>
              <a:rPr lang="en-US" dirty="0" smtClean="0"/>
              <a:t>Good for remote monitoring</a:t>
            </a:r>
          </a:p>
          <a:p>
            <a:r>
              <a:rPr lang="en-US" dirty="0" smtClean="0"/>
              <a:t>Can be expensive for a single device</a:t>
            </a:r>
          </a:p>
          <a:p>
            <a:pPr lvl="1"/>
            <a:r>
              <a:rPr lang="en-US" dirty="0" smtClean="0"/>
              <a:t>Telemetry plans are available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151" y="2624553"/>
            <a:ext cx="2922849" cy="3419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3" y="3162006"/>
            <a:ext cx="2616000" cy="26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3634" r="28674"/>
          <a:stretch/>
        </p:blipFill>
        <p:spPr>
          <a:xfrm>
            <a:off x="3881911" y="2456247"/>
            <a:ext cx="1659286" cy="347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2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GSM / LTE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37" y="1123505"/>
            <a:ext cx="3226089" cy="32260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705" y="1620915"/>
            <a:ext cx="2249422" cy="1824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785" y="3384105"/>
            <a:ext cx="3492500" cy="23241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5080285" y="1205437"/>
            <a:ext cx="3902395" cy="464966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30052" b="25231"/>
          <a:stretch/>
        </p:blipFill>
        <p:spPr>
          <a:xfrm>
            <a:off x="0" y="5127954"/>
            <a:ext cx="2038850" cy="9116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59335" y="4933366"/>
            <a:ext cx="329808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Approximate Energy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3.3v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350mA RX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2000mA TX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4622" y="3612202"/>
            <a:ext cx="227383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Spreadtrum</a:t>
            </a:r>
            <a:r>
              <a:rPr lang="en-US" dirty="0" smtClean="0">
                <a:solidFill>
                  <a:srgbClr val="000000"/>
                </a:solidFill>
              </a:rPr>
              <a:t> SM5100B (UART)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567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398" y="0"/>
            <a:ext cx="8853956" cy="1143000"/>
          </a:xfrm>
        </p:spPr>
        <p:txBody>
          <a:bodyPr/>
          <a:lstStyle/>
          <a:p>
            <a:r>
              <a:rPr lang="en-US" sz="3200" dirty="0" smtClean="0"/>
              <a:t>Low-Power Wide Area Networks (LP-WAN)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Pervasive network for </a:t>
            </a:r>
            <a:r>
              <a:rPr lang="en-US" sz="2800" b="1" dirty="0" err="1" smtClean="0"/>
              <a:t>IoT</a:t>
            </a:r>
            <a:r>
              <a:rPr lang="en-US" sz="2800" b="1" dirty="0" smtClean="0"/>
              <a:t> devices</a:t>
            </a:r>
          </a:p>
          <a:p>
            <a:pPr lvl="1"/>
            <a:r>
              <a:rPr lang="en-US" sz="2000" i="1" dirty="0" smtClean="0"/>
              <a:t>Battery powered client devices</a:t>
            </a:r>
          </a:p>
          <a:p>
            <a:pPr lvl="1"/>
            <a:r>
              <a:rPr lang="en-US" sz="2000" dirty="0" smtClean="0"/>
              <a:t>Easy-to-use and secure</a:t>
            </a:r>
          </a:p>
          <a:p>
            <a:pPr lvl="1"/>
            <a:r>
              <a:rPr lang="en-US" sz="2000" dirty="0" smtClean="0"/>
              <a:t>Large-Scale 10K+ devices</a:t>
            </a:r>
          </a:p>
          <a:p>
            <a:pPr lvl="1"/>
            <a:r>
              <a:rPr lang="en-US" sz="2000" dirty="0" smtClean="0"/>
              <a:t>Open to CMU community</a:t>
            </a:r>
            <a:r>
              <a:rPr lang="is-IS" sz="2000" dirty="0" smtClean="0"/>
              <a:t>…</a:t>
            </a:r>
            <a:endParaRPr lang="en-US" sz="2000" dirty="0" smtClean="0"/>
          </a:p>
          <a:p>
            <a:endParaRPr lang="en-US" sz="2800" dirty="0"/>
          </a:p>
          <a:p>
            <a:r>
              <a:rPr lang="en-US" sz="2800" b="1" dirty="0" smtClean="0"/>
              <a:t>Why LP-WAN?</a:t>
            </a:r>
          </a:p>
          <a:p>
            <a:pPr lvl="1"/>
            <a:r>
              <a:rPr lang="en-US" sz="2000" dirty="0" smtClean="0"/>
              <a:t>Cellular solution are expensive in terms of both hardware and contracts</a:t>
            </a:r>
            <a:r>
              <a:rPr lang="is-IS" sz="2000" dirty="0" smtClean="0"/>
              <a:t>…</a:t>
            </a:r>
            <a:endParaRPr lang="en-US" sz="2000" dirty="0" smtClean="0"/>
          </a:p>
          <a:p>
            <a:pPr lvl="1"/>
            <a:r>
              <a:rPr lang="en-US" sz="2000" dirty="0"/>
              <a:t>N</a:t>
            </a:r>
            <a:r>
              <a:rPr lang="en-US" sz="2000" dirty="0" smtClean="0"/>
              <a:t>ot optimized for long-term battery-operated devices</a:t>
            </a:r>
            <a:r>
              <a:rPr lang="is-IS" sz="2000" dirty="0" smtClean="0"/>
              <a:t>…</a:t>
            </a:r>
          </a:p>
          <a:p>
            <a:pPr lvl="1"/>
            <a:r>
              <a:rPr lang="is-IS" sz="2000" dirty="0" smtClean="0"/>
              <a:t>Coverage of reomte areas</a:t>
            </a:r>
            <a:endParaRPr lang="en-US" sz="2000" dirty="0" smtClean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E5747-5F26-4839-8EC8-4F01C1702A41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36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889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163" y="1138262"/>
            <a:ext cx="8214615" cy="4495800"/>
          </a:xfrm>
        </p:spPr>
        <p:txBody>
          <a:bodyPr/>
          <a:lstStyle/>
          <a:p>
            <a:r>
              <a:rPr lang="en-US" sz="2400" b="1" dirty="0" err="1" smtClean="0"/>
              <a:t>WiFi</a:t>
            </a:r>
            <a:r>
              <a:rPr lang="en-US" sz="2400" b="1" dirty="0" smtClean="0"/>
              <a:t> and LTE have pushed radio performance</a:t>
            </a:r>
            <a:r>
              <a:rPr lang="is-IS" sz="2400" b="1" dirty="0" smtClean="0"/>
              <a:t>…</a:t>
            </a:r>
          </a:p>
          <a:p>
            <a:pPr lvl="1"/>
            <a:r>
              <a:rPr lang="is-IS" dirty="0" smtClean="0"/>
              <a:t>Great sensitivity</a:t>
            </a:r>
          </a:p>
          <a:p>
            <a:pPr lvl="1"/>
            <a:r>
              <a:rPr lang="is-IS" dirty="0" smtClean="0"/>
              <a:t>Great power envelope</a:t>
            </a:r>
          </a:p>
          <a:p>
            <a:pPr lvl="1"/>
            <a:r>
              <a:rPr lang="is-IS" dirty="0" smtClean="0"/>
              <a:t>Advanced modulation at a low cost</a:t>
            </a:r>
          </a:p>
          <a:p>
            <a:pPr lvl="1"/>
            <a:endParaRPr lang="is-IS" dirty="0"/>
          </a:p>
          <a:p>
            <a:r>
              <a:rPr lang="is-IS" b="1" dirty="0" smtClean="0"/>
              <a:t>LP-WAN Explosion</a:t>
            </a:r>
          </a:p>
          <a:p>
            <a:pPr lvl="1"/>
            <a:r>
              <a:rPr lang="is-IS" dirty="0" smtClean="0"/>
              <a:t>Narrowband radios: LoRa, LTE-MTC, SigFox...</a:t>
            </a:r>
          </a:p>
          <a:p>
            <a:pPr lvl="1"/>
            <a:r>
              <a:rPr lang="is-IS" dirty="0" smtClean="0"/>
              <a:t>We are borrowing from all of the technologies...</a:t>
            </a:r>
          </a:p>
          <a:p>
            <a:pPr lvl="1"/>
            <a:endParaRPr lang="is-IS" sz="2000" dirty="0"/>
          </a:p>
          <a:p>
            <a:r>
              <a:rPr lang="is-IS" sz="2400" b="1" dirty="0" smtClean="0"/>
              <a:t>Trade-off speed for range and power</a:t>
            </a:r>
          </a:p>
          <a:p>
            <a:pPr lvl="1"/>
            <a:r>
              <a:rPr lang="is-IS" dirty="0" smtClean="0"/>
              <a:t>WiFi: 10-300 Mbps at 100m</a:t>
            </a:r>
          </a:p>
          <a:p>
            <a:pPr lvl="1"/>
            <a:r>
              <a:rPr lang="is-IS" dirty="0" smtClean="0"/>
              <a:t>LoRa: 0.3-50kbps at 15km (2km urban)</a:t>
            </a:r>
          </a:p>
          <a:p>
            <a:pPr lvl="1"/>
            <a:endParaRPr lang="is-I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E5747-5F26-4839-8EC8-4F01C1702A41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37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3300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Space for </a:t>
            </a:r>
            <a:r>
              <a:rPr lang="en-US" dirty="0" err="1" smtClean="0"/>
              <a:t>IoT</a:t>
            </a:r>
            <a:r>
              <a:rPr lang="en-US" dirty="0" smtClean="0"/>
              <a:t> (1-2)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2" y="1168875"/>
            <a:ext cx="8548648" cy="478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31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Space for </a:t>
            </a:r>
            <a:r>
              <a:rPr lang="en-US" dirty="0" err="1" smtClean="0"/>
              <a:t>IoT</a:t>
            </a:r>
            <a:r>
              <a:rPr lang="en-US" dirty="0" smtClean="0"/>
              <a:t> (2-2)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12" y="1111199"/>
            <a:ext cx="7070542" cy="480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Why Wireless Communication?</a:t>
            </a:r>
            <a:endParaRPr lang="en-US" dirty="0">
              <a:latin typeface="Arial" charset="0"/>
            </a:endParaRPr>
          </a:p>
        </p:txBody>
      </p:sp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457200" y="1563688"/>
            <a:ext cx="8229600" cy="5164137"/>
          </a:xfrm>
        </p:spPr>
        <p:txBody>
          <a:bodyPr/>
          <a:lstStyle/>
          <a:p>
            <a:r>
              <a:rPr lang="en-US" sz="2400" b="1" dirty="0">
                <a:latin typeface="Arial" charset="0"/>
              </a:rPr>
              <a:t>Reduced Installation cost / weight</a:t>
            </a:r>
          </a:p>
          <a:p>
            <a:pPr lvl="1"/>
            <a:r>
              <a:rPr lang="en-US" sz="2000" dirty="0">
                <a:latin typeface="Arial" charset="0"/>
                <a:cs typeface="Arial" charset="0"/>
              </a:rPr>
              <a:t>Airplanes / cars / </a:t>
            </a:r>
            <a:r>
              <a:rPr lang="en-US" sz="2000" dirty="0" smtClean="0">
                <a:latin typeface="Arial" charset="0"/>
                <a:cs typeface="Arial" charset="0"/>
              </a:rPr>
              <a:t>building sensors </a:t>
            </a:r>
            <a:r>
              <a:rPr lang="en-US" sz="2000" dirty="0" err="1">
                <a:latin typeface="Arial" charset="0"/>
                <a:cs typeface="Arial" charset="0"/>
              </a:rPr>
              <a:t>etc</a:t>
            </a:r>
            <a:endParaRPr lang="en-US" sz="2000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r>
              <a:rPr lang="en-US" sz="2400" b="1" dirty="0">
                <a:latin typeface="Arial" charset="0"/>
              </a:rPr>
              <a:t>High Mobility</a:t>
            </a:r>
          </a:p>
          <a:p>
            <a:pPr lvl="1"/>
            <a:r>
              <a:rPr lang="en-US" sz="2000" dirty="0" smtClean="0">
                <a:latin typeface="Arial" charset="0"/>
                <a:cs typeface="Arial" charset="0"/>
              </a:rPr>
              <a:t>Cellphones, </a:t>
            </a:r>
            <a:r>
              <a:rPr lang="en-US" sz="2000" dirty="0" err="1" smtClean="0">
                <a:latin typeface="Arial" charset="0"/>
                <a:cs typeface="Arial" charset="0"/>
              </a:rPr>
              <a:t>wearables</a:t>
            </a:r>
            <a:r>
              <a:rPr lang="en-US" sz="2000" dirty="0" smtClean="0">
                <a:latin typeface="Arial" charset="0"/>
                <a:cs typeface="Arial" charset="0"/>
              </a:rPr>
              <a:t>, </a:t>
            </a:r>
            <a:r>
              <a:rPr lang="en-US" sz="2000" dirty="0" err="1">
                <a:latin typeface="Arial" charset="0"/>
                <a:cs typeface="Arial" charset="0"/>
              </a:rPr>
              <a:t>etc</a:t>
            </a:r>
            <a:endParaRPr lang="en-US" sz="2000" dirty="0">
              <a:latin typeface="Arial" charset="0"/>
              <a:cs typeface="Arial" charset="0"/>
            </a:endParaRPr>
          </a:p>
          <a:p>
            <a:endParaRPr lang="en-US" sz="2400" b="1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Reconfigurable / Fault Tolerant</a:t>
            </a:r>
          </a:p>
          <a:p>
            <a:pPr lvl="1"/>
            <a:r>
              <a:rPr lang="en-US" sz="2000" dirty="0">
                <a:latin typeface="Arial" charset="0"/>
                <a:cs typeface="Arial" charset="0"/>
              </a:rPr>
              <a:t>Double-edged sword</a:t>
            </a:r>
          </a:p>
          <a:p>
            <a:endParaRPr lang="en-US" dirty="0">
              <a:latin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331" y="3313102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14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LP-WAN Technologies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78536"/>
            <a:ext cx="7772400" cy="4495800"/>
          </a:xfrm>
        </p:spPr>
        <p:txBody>
          <a:bodyPr/>
          <a:lstStyle/>
          <a:p>
            <a:r>
              <a:rPr lang="en-US" sz="2400" b="1" dirty="0" err="1" smtClean="0"/>
              <a:t>LoRA</a:t>
            </a:r>
            <a:endParaRPr lang="en-US" sz="2400" b="1" dirty="0" smtClean="0"/>
          </a:p>
          <a:p>
            <a:pPr lvl="1"/>
            <a:r>
              <a:rPr lang="en-US" sz="2000" dirty="0" smtClean="0"/>
              <a:t>&lt;1GHz Chirp Spread Spectrum</a:t>
            </a:r>
          </a:p>
          <a:p>
            <a:pPr lvl="1"/>
            <a:r>
              <a:rPr lang="en-US" sz="2000" dirty="0" smtClean="0"/>
              <a:t>“Open” </a:t>
            </a:r>
          </a:p>
          <a:p>
            <a:pPr lvl="1"/>
            <a:r>
              <a:rPr lang="en-US" sz="2000" dirty="0" err="1" smtClean="0"/>
              <a:t>Semtech</a:t>
            </a:r>
            <a:r>
              <a:rPr lang="en-US" sz="2000" dirty="0" smtClean="0"/>
              <a:t> chipset</a:t>
            </a:r>
          </a:p>
          <a:p>
            <a:pPr lvl="1"/>
            <a:endParaRPr lang="en-US" sz="2000" dirty="0"/>
          </a:p>
          <a:p>
            <a:r>
              <a:rPr lang="en-US" sz="2400" b="1" dirty="0" smtClean="0"/>
              <a:t>LTE-MTC</a:t>
            </a:r>
          </a:p>
          <a:p>
            <a:pPr lvl="1"/>
            <a:r>
              <a:rPr lang="en-US" sz="2000" dirty="0" smtClean="0"/>
              <a:t>&lt;1GHz Narrow Band LTE</a:t>
            </a:r>
          </a:p>
          <a:p>
            <a:pPr lvl="1"/>
            <a:endParaRPr lang="en-US" sz="2000" dirty="0" smtClean="0"/>
          </a:p>
          <a:p>
            <a:r>
              <a:rPr lang="en-US" sz="2400" b="1" dirty="0" err="1" smtClean="0"/>
              <a:t>SigFox</a:t>
            </a:r>
            <a:endParaRPr lang="en-US" sz="2400" b="1" dirty="0" smtClean="0"/>
          </a:p>
          <a:p>
            <a:pPr lvl="1"/>
            <a:r>
              <a:rPr lang="en-US" sz="2000" dirty="0" smtClean="0"/>
              <a:t>&lt;1GHz power amplified 802.15.45</a:t>
            </a:r>
          </a:p>
          <a:p>
            <a:pPr lvl="1"/>
            <a:r>
              <a:rPr lang="en-US" sz="2000" dirty="0" smtClean="0"/>
              <a:t>Proprietary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E5747-5F26-4839-8EC8-4F01C1702A41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40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938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2319" y="4617777"/>
            <a:ext cx="8437041" cy="1470025"/>
          </a:xfrm>
        </p:spPr>
        <p:txBody>
          <a:bodyPr/>
          <a:lstStyle/>
          <a:p>
            <a:r>
              <a:rPr lang="en-US" sz="3200" dirty="0" smtClean="0"/>
              <a:t>The </a:t>
            </a:r>
            <a:r>
              <a:rPr lang="en-US" sz="3200" dirty="0" err="1" smtClean="0"/>
              <a:t>OpenChirp</a:t>
            </a:r>
            <a:r>
              <a:rPr lang="en-US" sz="3200" dirty="0" smtClean="0"/>
              <a:t> Project</a:t>
            </a:r>
            <a:br>
              <a:rPr lang="en-US" sz="3200" dirty="0" smtClean="0"/>
            </a:br>
            <a:r>
              <a:rPr lang="en-US" sz="2400" b="0" dirty="0" smtClean="0"/>
              <a:t>Open and Secure Low-Power Wide Area Networking</a:t>
            </a:r>
            <a:endParaRPr lang="en-US" sz="1800" b="0" i="1" dirty="0"/>
          </a:p>
        </p:txBody>
      </p:sp>
      <p:pic>
        <p:nvPicPr>
          <p:cNvPr id="4" name="Picture 15" descr="ecelogo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7986" y="6262248"/>
            <a:ext cx="2356013" cy="527903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20" y="1054434"/>
            <a:ext cx="8936750" cy="370037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3730011" y="3543522"/>
            <a:ext cx="88982" cy="88982"/>
          </a:xfrm>
          <a:prstGeom prst="ellipse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317500">
              <a:srgbClr val="CCFFCC">
                <a:alpha val="75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imes" pitchFamily="18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91808" y="3675343"/>
            <a:ext cx="88982" cy="88982"/>
          </a:xfrm>
          <a:prstGeom prst="ellipse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317500">
              <a:srgbClr val="CCFFCC">
                <a:alpha val="75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imes" pitchFamily="18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113036" y="4010962"/>
            <a:ext cx="88982" cy="88982"/>
          </a:xfrm>
          <a:prstGeom prst="ellipse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317500">
              <a:srgbClr val="CCFFCC">
                <a:alpha val="75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imes" pitchFamily="18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033346" y="3474212"/>
            <a:ext cx="88982" cy="88982"/>
          </a:xfrm>
          <a:prstGeom prst="ellipse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317500">
              <a:srgbClr val="CCFFCC">
                <a:alpha val="75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imes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766601" y="4020412"/>
            <a:ext cx="88982" cy="88982"/>
          </a:xfrm>
          <a:prstGeom prst="ellipse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317500">
              <a:srgbClr val="CCFFCC">
                <a:alpha val="75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imes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080711" y="4271262"/>
            <a:ext cx="88982" cy="88982"/>
          </a:xfrm>
          <a:prstGeom prst="ellipse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317500">
              <a:srgbClr val="CCFFCC">
                <a:alpha val="75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imes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715516" y="3882187"/>
            <a:ext cx="88982" cy="88982"/>
          </a:xfrm>
          <a:prstGeom prst="ellipse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317500">
              <a:srgbClr val="CCFFCC">
                <a:alpha val="75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imes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838841" y="3144602"/>
            <a:ext cx="88982" cy="88982"/>
          </a:xfrm>
          <a:prstGeom prst="ellipse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317500">
              <a:srgbClr val="CCFFCC">
                <a:alpha val="75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imes" pitchFamily="18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868911" y="2548782"/>
            <a:ext cx="88982" cy="88982"/>
          </a:xfrm>
          <a:prstGeom prst="ellipse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317500">
              <a:srgbClr val="CCFFCC">
                <a:alpha val="75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imes" pitchFamily="18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7662101" y="2592492"/>
            <a:ext cx="88982" cy="88982"/>
          </a:xfrm>
          <a:prstGeom prst="ellipse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317500">
              <a:srgbClr val="CCFFCC">
                <a:alpha val="75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9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034" y="0"/>
            <a:ext cx="9144000" cy="1143000"/>
          </a:xfrm>
        </p:spPr>
        <p:txBody>
          <a:bodyPr/>
          <a:lstStyle/>
          <a:p>
            <a:r>
              <a:rPr lang="en-US" dirty="0" smtClean="0"/>
              <a:t>Concentrator Hardware Prototype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E5747-5F26-4839-8EC8-4F01C1702A41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42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1975" y="1777085"/>
            <a:ext cx="5961753" cy="447131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270837" y="2727914"/>
            <a:ext cx="1073721" cy="80654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8502" y="2421845"/>
            <a:ext cx="129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prstClr val="black"/>
                </a:solidFill>
                <a:latin typeface="Arial"/>
              </a:rPr>
              <a:t>PoE</a:t>
            </a:r>
            <a:r>
              <a:rPr lang="en-US" sz="1400" b="1" dirty="0">
                <a:solidFill>
                  <a:prstClr val="black"/>
                </a:solidFill>
                <a:latin typeface="Arial"/>
              </a:rPr>
              <a:t> Supply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619404" y="1647186"/>
            <a:ext cx="1800450" cy="1781287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77380" y="1339409"/>
            <a:ext cx="1743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Arial"/>
              </a:rPr>
              <a:t>Low Cost SDR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63157" y="3877702"/>
            <a:ext cx="1743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Arial"/>
              </a:rPr>
              <a:t>GPS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278890" y="4091415"/>
            <a:ext cx="3870015" cy="82569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587447" y="3754569"/>
            <a:ext cx="1739854" cy="246266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3657" y="3453211"/>
            <a:ext cx="1569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Embedded Linux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3657" y="4684235"/>
            <a:ext cx="15694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Custom </a:t>
            </a:r>
            <a:r>
              <a:rPr lang="en-US" sz="1400" b="1" dirty="0" err="1" smtClean="0">
                <a:solidFill>
                  <a:prstClr val="black"/>
                </a:solidFill>
                <a:latin typeface="Arial"/>
              </a:rPr>
              <a:t>LoRa</a:t>
            </a: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 Gateway (40K+ clients per </a:t>
            </a:r>
            <a:r>
              <a:rPr lang="en-US" sz="1400" b="1" dirty="0" err="1" smtClean="0">
                <a:solidFill>
                  <a:prstClr val="black"/>
                </a:solidFill>
                <a:latin typeface="Arial"/>
              </a:rPr>
              <a:t>gw</a:t>
            </a: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)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1713058" y="4930501"/>
            <a:ext cx="1969890" cy="123066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003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Concentrators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E5747-5F26-4839-8EC8-4F01C1702A41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43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Picture 4" descr="IMG_0240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391" y="3438179"/>
            <a:ext cx="3746961" cy="281022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880674" y="1526010"/>
            <a:ext cx="3744618" cy="5006176"/>
            <a:chOff x="2536749" y="0"/>
            <a:chExt cx="2320485" cy="3102253"/>
          </a:xfrm>
        </p:grpSpPr>
        <p:pic>
          <p:nvPicPr>
            <p:cNvPr id="8" name="Picture 7" descr="IMG_20160810_144115.jp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6749" y="0"/>
              <a:ext cx="2320485" cy="3102253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V="1">
              <a:off x="4471941" y="2401167"/>
              <a:ext cx="74710" cy="17075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255232" y="640311"/>
              <a:ext cx="387203" cy="1950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/>
          <p:cNvCxnSpPr/>
          <p:nvPr/>
        </p:nvCxnSpPr>
        <p:spPr>
          <a:xfrm>
            <a:off x="2810373" y="2445716"/>
            <a:ext cx="503876" cy="93927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587449" y="2445716"/>
            <a:ext cx="411562" cy="93927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52470" y="1407760"/>
            <a:ext cx="28103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Arial"/>
              </a:rPr>
              <a:t>Independent 1-λ separated 5.5dBi </a:t>
            </a:r>
            <a:r>
              <a:rPr lang="fi-FI" sz="1400" b="1" dirty="0">
                <a:solidFill>
                  <a:prstClr val="black"/>
                </a:solidFill>
                <a:latin typeface="Arial"/>
              </a:rPr>
              <a:t>902MHz ~ 928MHz </a:t>
            </a:r>
            <a:r>
              <a:rPr lang="en-US" sz="1400" b="1" dirty="0">
                <a:solidFill>
                  <a:prstClr val="black"/>
                </a:solidFill>
                <a:latin typeface="Arial"/>
              </a:rPr>
              <a:t>antennas with grounding </a:t>
            </a: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rod (custom assembly) 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3842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CMU Campus Locations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E5747-5F26-4839-8EC8-4F01C1702A41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44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084" y="1371600"/>
            <a:ext cx="6839884" cy="4793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4170" y="4790024"/>
            <a:ext cx="160615" cy="2597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844" y="4025280"/>
            <a:ext cx="160615" cy="259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348" y="2319876"/>
            <a:ext cx="160615" cy="2597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7182" y="3401178"/>
            <a:ext cx="160615" cy="2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0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Craig Street Aggregator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007" y="1528568"/>
            <a:ext cx="8560466" cy="482088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151080" y="4091872"/>
            <a:ext cx="142396" cy="1801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911971" y="3656359"/>
            <a:ext cx="142396" cy="1801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579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Tepper</a:t>
            </a:r>
            <a:r>
              <a:rPr lang="en-US" dirty="0" smtClean="0"/>
              <a:t> Aggregator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E5747-5F26-4839-8EC8-4F01C1702A41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46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8103" y="1254017"/>
            <a:ext cx="6506829" cy="52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08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Serious Range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E5747-5F26-4839-8EC8-4F01C1702A41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47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38" y="870949"/>
            <a:ext cx="6832213" cy="533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41582" y="1748579"/>
            <a:ext cx="30027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Rooftop to Indoor Packet Reception at 1.7miles!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797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Commercial </a:t>
            </a:r>
            <a:r>
              <a:rPr lang="en-US" dirty="0" err="1" smtClean="0"/>
              <a:t>LoRa</a:t>
            </a:r>
            <a:r>
              <a:rPr lang="en-US" dirty="0" smtClean="0"/>
              <a:t> Clients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Many commercial devices already coming onto the market</a:t>
            </a:r>
            <a:r>
              <a:rPr lang="is-IS" sz="2800" dirty="0" smtClean="0"/>
              <a:t>…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E5747-5F26-4839-8EC8-4F01C1702A41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48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375" y="2597189"/>
            <a:ext cx="1466182" cy="11384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488" y="2597188"/>
            <a:ext cx="2461482" cy="23859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970" y="2148862"/>
            <a:ext cx="2737417" cy="15867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0842" y="3735635"/>
            <a:ext cx="2306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Street Sensor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11049" y="4613766"/>
            <a:ext cx="2306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Smoke Detector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5800" y="3920301"/>
            <a:ext cx="247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Citizens Science Kits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557" y="2373854"/>
            <a:ext cx="1361781" cy="13617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842" y="4440227"/>
            <a:ext cx="1631493" cy="12220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17970" y="5750140"/>
            <a:ext cx="2306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Temperature Sensor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904" y="4488354"/>
            <a:ext cx="1637306" cy="11739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47096" y="5680108"/>
            <a:ext cx="2306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Key Fob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845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036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1587" y="1187229"/>
            <a:ext cx="3661710" cy="4882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133"/>
            <a:ext cx="7772400" cy="1143000"/>
          </a:xfrm>
        </p:spPr>
        <p:txBody>
          <a:bodyPr/>
          <a:lstStyle/>
          <a:p>
            <a:r>
              <a:rPr lang="en-US" dirty="0" err="1" smtClean="0"/>
              <a:t>LoRa</a:t>
            </a:r>
            <a:r>
              <a:rPr lang="en-US" dirty="0" smtClean="0"/>
              <a:t> Bug Custom Client</a:t>
            </a:r>
            <a:endParaRPr lang="en-US" dirty="0"/>
          </a:p>
        </p:txBody>
      </p:sp>
      <p:pic>
        <p:nvPicPr>
          <p:cNvPr id="5" name="Picture 4" descr="receiver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068589"/>
            <a:ext cx="4476349" cy="33572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84500" y="6214578"/>
            <a:ext cx="6438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Arial"/>
              </a:rPr>
              <a:t>Sensor Board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: Light, Temperature, Accelerometer, Magnetometer, Rate Gyro, Humidity, Water Contact, Pressure, Audio, PIR motion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058299" y="3707644"/>
            <a:ext cx="1891890" cy="1948076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257705" y="1740221"/>
            <a:ext cx="1362275" cy="165138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503652" y="3562750"/>
            <a:ext cx="470356" cy="2092970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938761" y="1740221"/>
            <a:ext cx="259160" cy="103426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99951" y="5511690"/>
            <a:ext cx="1422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Arial"/>
              </a:rPr>
              <a:t>SX1276 </a:t>
            </a:r>
          </a:p>
          <a:p>
            <a:pPr algn="ctr"/>
            <a:r>
              <a:rPr lang="en-US" sz="1400" b="1" dirty="0" err="1">
                <a:solidFill>
                  <a:prstClr val="black"/>
                </a:solidFill>
                <a:latin typeface="Arial"/>
              </a:rPr>
              <a:t>LoRa</a:t>
            </a:r>
            <a:r>
              <a:rPr lang="en-US" sz="1400" b="1" dirty="0">
                <a:solidFill>
                  <a:prstClr val="black"/>
                </a:solidFill>
                <a:latin typeface="Arial"/>
              </a:rPr>
              <a:t> Radio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6024" y="1187229"/>
            <a:ext cx="2181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TI CC2650 </a:t>
            </a:r>
            <a:r>
              <a:rPr lang="en-US" sz="1400" b="1" dirty="0">
                <a:solidFill>
                  <a:prstClr val="black"/>
                </a:solidFill>
                <a:latin typeface="Arial"/>
              </a:rPr>
              <a:t>ARM M3 </a:t>
            </a:r>
          </a:p>
          <a:p>
            <a:pPr algn="ctr"/>
            <a:r>
              <a:rPr lang="en-US" sz="1400" b="1" dirty="0">
                <a:solidFill>
                  <a:prstClr val="black"/>
                </a:solidFill>
                <a:latin typeface="Arial"/>
              </a:rPr>
              <a:t>BLE + 802.15.4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27764" y="1246020"/>
            <a:ext cx="183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prstClr val="black"/>
                </a:solidFill>
                <a:latin typeface="Arial"/>
              </a:rPr>
              <a:t>FireFly</a:t>
            </a:r>
            <a:r>
              <a:rPr lang="en-US" sz="1400" b="1" dirty="0">
                <a:solidFill>
                  <a:prstClr val="black"/>
                </a:solidFill>
                <a:latin typeface="Arial"/>
              </a:rPr>
              <a:t> </a:t>
            </a:r>
          </a:p>
          <a:p>
            <a:pPr algn="ctr"/>
            <a:r>
              <a:rPr lang="en-US" sz="1400" b="1" dirty="0">
                <a:solidFill>
                  <a:prstClr val="black"/>
                </a:solidFill>
                <a:latin typeface="Arial"/>
              </a:rPr>
              <a:t>Sensor Header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91992" y="5643498"/>
            <a:ext cx="1422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Arial"/>
              </a:rPr>
              <a:t>USB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616129" y="5162183"/>
            <a:ext cx="857367" cy="1052395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54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Wireless Challenges</a:t>
            </a: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>
          <a:xfrm>
            <a:off x="457200" y="1403411"/>
            <a:ext cx="8229600" cy="5164137"/>
          </a:xfrm>
        </p:spPr>
        <p:txBody>
          <a:bodyPr/>
          <a:lstStyle/>
          <a:p>
            <a:r>
              <a:rPr lang="en-US" sz="2400" b="1" dirty="0">
                <a:latin typeface="Arial" charset="0"/>
              </a:rPr>
              <a:t>Data Rate / Packet Loss (Physical Layer Issues)</a:t>
            </a:r>
          </a:p>
          <a:p>
            <a:pPr lvl="1"/>
            <a:r>
              <a:rPr lang="en-US" sz="2000" dirty="0">
                <a:latin typeface="Arial" charset="0"/>
                <a:cs typeface="Arial" charset="0"/>
              </a:rPr>
              <a:t>Air is not as good of a medium as copper</a:t>
            </a:r>
          </a:p>
          <a:p>
            <a:pPr lvl="1"/>
            <a:r>
              <a:rPr lang="en-US" sz="2000" dirty="0">
                <a:latin typeface="Arial" charset="0"/>
                <a:cs typeface="Arial" charset="0"/>
              </a:rPr>
              <a:t>Slow Fading / Fast Fading </a:t>
            </a:r>
          </a:p>
          <a:p>
            <a:pPr lvl="1">
              <a:buFontTx/>
              <a:buNone/>
            </a:pPr>
            <a:endParaRPr lang="en-US" sz="2000" dirty="0">
              <a:latin typeface="Arial" charset="0"/>
              <a:cs typeface="Arial" charset="0"/>
            </a:endParaRPr>
          </a:p>
          <a:p>
            <a:r>
              <a:rPr lang="en-US" sz="2400" b="1" dirty="0">
                <a:latin typeface="Arial" charset="0"/>
              </a:rPr>
              <a:t>Single Duplex Channel</a:t>
            </a:r>
          </a:p>
          <a:p>
            <a:pPr lvl="1"/>
            <a:r>
              <a:rPr lang="en-US" sz="2000" dirty="0">
                <a:latin typeface="Arial" charset="0"/>
                <a:cs typeface="Arial" charset="0"/>
              </a:rPr>
              <a:t>Difficult to transmit / receive on same frequency</a:t>
            </a:r>
          </a:p>
          <a:p>
            <a:endParaRPr lang="en-US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Broadcast Domain (collisions)</a:t>
            </a:r>
          </a:p>
          <a:p>
            <a:pPr lvl="1"/>
            <a:r>
              <a:rPr lang="en-US" sz="2000" dirty="0">
                <a:latin typeface="Arial" charset="0"/>
                <a:cs typeface="Arial" charset="0"/>
              </a:rPr>
              <a:t>Hidden Terminal Problem</a:t>
            </a:r>
          </a:p>
          <a:p>
            <a:pPr lvl="1"/>
            <a:r>
              <a:rPr lang="en-US" sz="2000" dirty="0">
                <a:latin typeface="Arial" charset="0"/>
                <a:cs typeface="Arial" charset="0"/>
              </a:rPr>
              <a:t>Exposed Terminal Problem</a:t>
            </a:r>
          </a:p>
          <a:p>
            <a:pPr lvl="1"/>
            <a:r>
              <a:rPr lang="en-US" sz="2000" dirty="0">
                <a:latin typeface="Arial" charset="0"/>
                <a:cs typeface="Arial" charset="0"/>
              </a:rPr>
              <a:t>Near-Far Problem</a:t>
            </a:r>
          </a:p>
          <a:p>
            <a:endParaRPr lang="en-US" sz="2400" b="1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3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OpenChirp</a:t>
            </a:r>
            <a:r>
              <a:rPr lang="en-US" dirty="0" smtClean="0"/>
              <a:t> Concept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582855" y="1411923"/>
            <a:ext cx="2289775" cy="1760310"/>
            <a:chOff x="741616" y="2046895"/>
            <a:chExt cx="2289775" cy="1760310"/>
          </a:xfrm>
        </p:grpSpPr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2854" y="2046895"/>
              <a:ext cx="1145305" cy="119349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grpSp>
          <p:nvGrpSpPr>
            <p:cNvPr id="147" name="Group 146"/>
            <p:cNvGrpSpPr/>
            <p:nvPr/>
          </p:nvGrpSpPr>
          <p:grpSpPr>
            <a:xfrm>
              <a:off x="2237438" y="2886368"/>
              <a:ext cx="335814" cy="526714"/>
              <a:chOff x="5312864" y="3692867"/>
              <a:chExt cx="1528145" cy="2396848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6203426" y="3692867"/>
                <a:ext cx="509048" cy="509048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0" name="Rounded Rectangle 149"/>
              <p:cNvSpPr/>
              <p:nvPr/>
            </p:nvSpPr>
            <p:spPr>
              <a:xfrm>
                <a:off x="6184572" y="4289195"/>
                <a:ext cx="546755" cy="914400"/>
              </a:xfrm>
              <a:prstGeom prst="round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1" name="Rounded Rectangle 150"/>
              <p:cNvSpPr/>
              <p:nvPr/>
            </p:nvSpPr>
            <p:spPr>
              <a:xfrm>
                <a:off x="6184572" y="5080701"/>
                <a:ext cx="235082" cy="1009013"/>
              </a:xfrm>
              <a:prstGeom prst="round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2" name="Rounded Rectangle 151"/>
              <p:cNvSpPr/>
              <p:nvPr/>
            </p:nvSpPr>
            <p:spPr>
              <a:xfrm>
                <a:off x="6495068" y="5086759"/>
                <a:ext cx="236259" cy="1002956"/>
              </a:xfrm>
              <a:prstGeom prst="round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3" name="Rounded Rectangle 152"/>
              <p:cNvSpPr/>
              <p:nvPr/>
            </p:nvSpPr>
            <p:spPr>
              <a:xfrm rot="13242564">
                <a:off x="5312864" y="4015699"/>
                <a:ext cx="1111214" cy="230469"/>
              </a:xfrm>
              <a:prstGeom prst="round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4" name="Rounded Rectangle 153"/>
              <p:cNvSpPr/>
              <p:nvPr/>
            </p:nvSpPr>
            <p:spPr>
              <a:xfrm rot="5026740">
                <a:off x="6240773" y="4695658"/>
                <a:ext cx="998708" cy="201765"/>
              </a:xfrm>
              <a:prstGeom prst="round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741616" y="3499428"/>
              <a:ext cx="2289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Step 1: 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Setup an account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133747" y="1400902"/>
            <a:ext cx="2591620" cy="1765809"/>
            <a:chOff x="3292508" y="1993207"/>
            <a:chExt cx="2591620" cy="1765809"/>
          </a:xfrm>
        </p:grpSpPr>
        <p:sp>
          <p:nvSpPr>
            <p:cNvPr id="156" name="TextBox 155"/>
            <p:cNvSpPr txBox="1"/>
            <p:nvPr/>
          </p:nvSpPr>
          <p:spPr>
            <a:xfrm>
              <a:off x="3292508" y="3451239"/>
              <a:ext cx="2591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Step 2: 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Grab a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LoRa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 Device</a:t>
              </a:r>
            </a:p>
          </p:txBody>
        </p:sp>
        <p:grpSp>
          <p:nvGrpSpPr>
            <p:cNvPr id="157" name="Group 156"/>
            <p:cNvGrpSpPr/>
            <p:nvPr/>
          </p:nvGrpSpPr>
          <p:grpSpPr>
            <a:xfrm>
              <a:off x="4226235" y="2728185"/>
              <a:ext cx="331531" cy="602699"/>
              <a:chOff x="5802751" y="3692867"/>
              <a:chExt cx="1318452" cy="2396848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6203426" y="3692867"/>
                <a:ext cx="509048" cy="509048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6" name="Rounded Rectangle 165"/>
              <p:cNvSpPr/>
              <p:nvPr/>
            </p:nvSpPr>
            <p:spPr>
              <a:xfrm>
                <a:off x="6184572" y="4289195"/>
                <a:ext cx="546755" cy="914400"/>
              </a:xfrm>
              <a:prstGeom prst="round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6184572" y="5080701"/>
                <a:ext cx="235082" cy="1009013"/>
              </a:xfrm>
              <a:prstGeom prst="round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8" name="Rounded Rectangle 167"/>
              <p:cNvSpPr/>
              <p:nvPr/>
            </p:nvSpPr>
            <p:spPr>
              <a:xfrm>
                <a:off x="6495068" y="5086759"/>
                <a:ext cx="236259" cy="1002956"/>
              </a:xfrm>
              <a:prstGeom prst="round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9" name="Rounded Rectangle 168"/>
              <p:cNvSpPr/>
              <p:nvPr/>
            </p:nvSpPr>
            <p:spPr>
              <a:xfrm rot="7995797">
                <a:off x="5788451" y="4487499"/>
                <a:ext cx="596280" cy="175340"/>
              </a:xfrm>
              <a:prstGeom prst="round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0" name="Rounded Rectangle 169"/>
              <p:cNvSpPr/>
              <p:nvPr/>
            </p:nvSpPr>
            <p:spPr>
              <a:xfrm rot="19144548">
                <a:off x="6598354" y="4219214"/>
                <a:ext cx="522849" cy="183667"/>
              </a:xfrm>
              <a:prstGeom prst="round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1" name="Rounded Rectangle 170"/>
              <p:cNvSpPr/>
              <p:nvPr/>
            </p:nvSpPr>
            <p:spPr>
              <a:xfrm rot="2887486">
                <a:off x="6718741" y="3987885"/>
                <a:ext cx="434031" cy="178110"/>
              </a:xfrm>
              <a:prstGeom prst="round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2" name="Rounded Rectangle 171"/>
              <p:cNvSpPr/>
              <p:nvPr/>
            </p:nvSpPr>
            <p:spPr>
              <a:xfrm rot="13261348">
                <a:off x="5802751" y="4784296"/>
                <a:ext cx="596280" cy="175340"/>
              </a:xfrm>
              <a:prstGeom prst="round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3499399" y="1993207"/>
              <a:ext cx="1888935" cy="848561"/>
              <a:chOff x="534375" y="2734990"/>
              <a:chExt cx="7821012" cy="3513410"/>
            </a:xfrm>
          </p:grpSpPr>
          <p:pic>
            <p:nvPicPr>
              <p:cNvPr id="159" name="Picture 158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4375" y="3183317"/>
                <a:ext cx="1466182" cy="1138447"/>
              </a:xfrm>
              <a:prstGeom prst="rect">
                <a:avLst/>
              </a:prstGeom>
            </p:spPr>
          </p:pic>
          <p:pic>
            <p:nvPicPr>
              <p:cNvPr id="160" name="Picture 15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56488" y="3183316"/>
                <a:ext cx="2461482" cy="2385910"/>
              </a:xfrm>
              <a:prstGeom prst="rect">
                <a:avLst/>
              </a:prstGeom>
            </p:spPr>
          </p:pic>
          <p:pic>
            <p:nvPicPr>
              <p:cNvPr id="161" name="Picture 160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17970" y="2734990"/>
                <a:ext cx="2737417" cy="1586774"/>
              </a:xfrm>
              <a:prstGeom prst="rect">
                <a:avLst/>
              </a:prstGeom>
            </p:spPr>
          </p:pic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00557" y="2959982"/>
                <a:ext cx="1361781" cy="1361781"/>
              </a:xfrm>
              <a:prstGeom prst="rect">
                <a:avLst/>
              </a:prstGeom>
            </p:spPr>
          </p:pic>
          <p:pic>
            <p:nvPicPr>
              <p:cNvPr id="163" name="Picture 162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40842" y="5026355"/>
                <a:ext cx="1631493" cy="1222045"/>
              </a:xfrm>
              <a:prstGeom prst="rect">
                <a:avLst/>
              </a:prstGeom>
            </p:spPr>
          </p:pic>
          <p:pic>
            <p:nvPicPr>
              <p:cNvPr id="164" name="Picture 163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81904" y="5074482"/>
                <a:ext cx="1637306" cy="1173918"/>
              </a:xfrm>
              <a:prstGeom prst="rect">
                <a:avLst/>
              </a:prstGeom>
            </p:spPr>
          </p:pic>
        </p:grpSp>
      </p:grpSp>
      <p:grpSp>
        <p:nvGrpSpPr>
          <p:cNvPr id="173" name="Group 172"/>
          <p:cNvGrpSpPr/>
          <p:nvPr/>
        </p:nvGrpSpPr>
        <p:grpSpPr>
          <a:xfrm>
            <a:off x="6118786" y="2090693"/>
            <a:ext cx="2591620" cy="1067704"/>
            <a:chOff x="6277547" y="2725665"/>
            <a:chExt cx="2591620" cy="1067704"/>
          </a:xfrm>
        </p:grpSpPr>
        <p:grpSp>
          <p:nvGrpSpPr>
            <p:cNvPr id="174" name="Group 173"/>
            <p:cNvGrpSpPr/>
            <p:nvPr/>
          </p:nvGrpSpPr>
          <p:grpSpPr>
            <a:xfrm>
              <a:off x="7700670" y="2725665"/>
              <a:ext cx="379381" cy="654485"/>
              <a:chOff x="5451643" y="3692867"/>
              <a:chExt cx="1389366" cy="2396848"/>
            </a:xfrm>
          </p:grpSpPr>
          <p:sp>
            <p:nvSpPr>
              <p:cNvPr id="178" name="Rounded Rectangle 177"/>
              <p:cNvSpPr/>
              <p:nvPr/>
            </p:nvSpPr>
            <p:spPr>
              <a:xfrm rot="20167823">
                <a:off x="5451643" y="3979447"/>
                <a:ext cx="371953" cy="584166"/>
              </a:xfrm>
              <a:prstGeom prst="roundRect">
                <a:avLst/>
              </a:prstGeom>
              <a:solidFill>
                <a:srgbClr val="EEECE1">
                  <a:lumMod val="5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6203426" y="3692867"/>
                <a:ext cx="509048" cy="509048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0" name="Rounded Rectangle 179"/>
              <p:cNvSpPr/>
              <p:nvPr/>
            </p:nvSpPr>
            <p:spPr>
              <a:xfrm>
                <a:off x="6184572" y="4289195"/>
                <a:ext cx="546755" cy="914400"/>
              </a:xfrm>
              <a:prstGeom prst="roundRect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1" name="Rounded Rectangle 180"/>
              <p:cNvSpPr/>
              <p:nvPr/>
            </p:nvSpPr>
            <p:spPr>
              <a:xfrm>
                <a:off x="6184572" y="5080701"/>
                <a:ext cx="235082" cy="1009013"/>
              </a:xfrm>
              <a:prstGeom prst="roundRect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2" name="Rounded Rectangle 181"/>
              <p:cNvSpPr/>
              <p:nvPr/>
            </p:nvSpPr>
            <p:spPr>
              <a:xfrm>
                <a:off x="6495068" y="5086759"/>
                <a:ext cx="236259" cy="1002956"/>
              </a:xfrm>
              <a:prstGeom prst="roundRect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3" name="Rounded Rectangle 182"/>
              <p:cNvSpPr/>
              <p:nvPr/>
            </p:nvSpPr>
            <p:spPr>
              <a:xfrm rot="13242564">
                <a:off x="5600871" y="4457342"/>
                <a:ext cx="628361" cy="228497"/>
              </a:xfrm>
              <a:prstGeom prst="roundRect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4" name="Rounded Rectangle 183"/>
              <p:cNvSpPr/>
              <p:nvPr/>
            </p:nvSpPr>
            <p:spPr>
              <a:xfrm rot="5026740">
                <a:off x="6240773" y="4695658"/>
                <a:ext cx="998708" cy="201765"/>
              </a:xfrm>
              <a:prstGeom prst="roundRect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round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5" name="Rounded Rectangle 184"/>
              <p:cNvSpPr/>
              <p:nvPr/>
            </p:nvSpPr>
            <p:spPr>
              <a:xfrm rot="7365422">
                <a:off x="5905853" y="4438813"/>
                <a:ext cx="500596" cy="225544"/>
              </a:xfrm>
              <a:prstGeom prst="roundRect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75" name="TextBox 174"/>
            <p:cNvSpPr txBox="1"/>
            <p:nvPr/>
          </p:nvSpPr>
          <p:spPr>
            <a:xfrm>
              <a:off x="6277547" y="3485592"/>
              <a:ext cx="2591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Step 3: 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Configure Devices</a:t>
              </a:r>
            </a:p>
          </p:txBody>
        </p:sp>
        <p:pic>
          <p:nvPicPr>
            <p:cNvPr id="176" name="Picture 17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48987" y="2984280"/>
              <a:ext cx="531021" cy="307812"/>
            </a:xfrm>
            <a:prstGeom prst="rect">
              <a:avLst/>
            </a:prstGeom>
          </p:spPr>
        </p:pic>
        <p:cxnSp>
          <p:nvCxnSpPr>
            <p:cNvPr id="177" name="Straight Connector 176"/>
            <p:cNvCxnSpPr/>
            <p:nvPr/>
          </p:nvCxnSpPr>
          <p:spPr bwMode="auto">
            <a:xfrm flipH="1">
              <a:off x="7215118" y="2913497"/>
              <a:ext cx="425006" cy="106096"/>
            </a:xfrm>
            <a:prstGeom prst="line">
              <a:avLst/>
            </a:prstGeom>
            <a:solidFill>
              <a:srgbClr val="4F81BD"/>
            </a:solidFill>
            <a:ln w="12700" cap="flat" cmpd="sng" algn="ctr">
              <a:solidFill>
                <a:srgbClr val="3366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86" name="Group 185"/>
          <p:cNvGrpSpPr/>
          <p:nvPr/>
        </p:nvGrpSpPr>
        <p:grpSpPr>
          <a:xfrm>
            <a:off x="1571865" y="3992298"/>
            <a:ext cx="2591620" cy="1113958"/>
            <a:chOff x="1730626" y="5035194"/>
            <a:chExt cx="2591620" cy="1113958"/>
          </a:xfrm>
        </p:grpSpPr>
        <p:sp>
          <p:nvSpPr>
            <p:cNvPr id="187" name="TextBox 186"/>
            <p:cNvSpPr txBox="1"/>
            <p:nvPr/>
          </p:nvSpPr>
          <p:spPr>
            <a:xfrm>
              <a:off x="1730626" y="5841375"/>
              <a:ext cx="2591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Step 4: 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Deploy the device</a:t>
              </a:r>
            </a:p>
          </p:txBody>
        </p:sp>
        <p:grpSp>
          <p:nvGrpSpPr>
            <p:cNvPr id="188" name="Group 187"/>
            <p:cNvGrpSpPr/>
            <p:nvPr/>
          </p:nvGrpSpPr>
          <p:grpSpPr>
            <a:xfrm>
              <a:off x="2389606" y="5035194"/>
              <a:ext cx="454154" cy="682468"/>
              <a:chOff x="6045974" y="3692867"/>
              <a:chExt cx="1595002" cy="2396848"/>
            </a:xfrm>
          </p:grpSpPr>
          <p:sp>
            <p:nvSpPr>
              <p:cNvPr id="190" name="Oval 189"/>
              <p:cNvSpPr/>
              <p:nvPr/>
            </p:nvSpPr>
            <p:spPr>
              <a:xfrm>
                <a:off x="6203426" y="3692867"/>
                <a:ext cx="509048" cy="509048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>
              <a:xfrm>
                <a:off x="6184572" y="4289195"/>
                <a:ext cx="546755" cy="914400"/>
              </a:xfrm>
              <a:prstGeom prst="round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2" name="Rounded Rectangle 191"/>
              <p:cNvSpPr/>
              <p:nvPr/>
            </p:nvSpPr>
            <p:spPr>
              <a:xfrm>
                <a:off x="6184572" y="5080701"/>
                <a:ext cx="235082" cy="1009013"/>
              </a:xfrm>
              <a:prstGeom prst="round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3" name="Rounded Rectangle 192"/>
              <p:cNvSpPr/>
              <p:nvPr/>
            </p:nvSpPr>
            <p:spPr>
              <a:xfrm>
                <a:off x="6495068" y="5086759"/>
                <a:ext cx="236259" cy="1002956"/>
              </a:xfrm>
              <a:prstGeom prst="round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4" name="Rounded Rectangle 193"/>
              <p:cNvSpPr/>
              <p:nvPr/>
            </p:nvSpPr>
            <p:spPr>
              <a:xfrm rot="6449141">
                <a:off x="5605602" y="4729038"/>
                <a:ext cx="1111212" cy="230468"/>
              </a:xfrm>
              <a:prstGeom prst="round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5" name="Rounded Rectangle 194"/>
              <p:cNvSpPr/>
              <p:nvPr/>
            </p:nvSpPr>
            <p:spPr>
              <a:xfrm rot="1621153">
                <a:off x="6642269" y="4541605"/>
                <a:ext cx="998707" cy="201765"/>
              </a:xfrm>
              <a:prstGeom prst="round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89" name="Picture 18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1291" y="5456508"/>
              <a:ext cx="531021" cy="307812"/>
            </a:xfrm>
            <a:prstGeom prst="rect">
              <a:avLst/>
            </a:prstGeom>
          </p:spPr>
        </p:pic>
      </p:grpSp>
      <p:sp>
        <p:nvSpPr>
          <p:cNvPr id="196" name="TextBox 195"/>
          <p:cNvSpPr txBox="1"/>
          <p:nvPr/>
        </p:nvSpPr>
        <p:spPr>
          <a:xfrm>
            <a:off x="582855" y="5492212"/>
            <a:ext cx="7794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Arial"/>
              </a:rPr>
              <a:t>Sounds easy, but there is a lot that needs to be done under the hood</a:t>
            </a:r>
            <a:r>
              <a:rPr lang="is-IS" dirty="0" smtClean="0">
                <a:solidFill>
                  <a:prstClr val="black"/>
                </a:solidFill>
                <a:latin typeface="Arial"/>
              </a:rPr>
              <a:t>…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229573" y="3535217"/>
            <a:ext cx="2934136" cy="1598910"/>
            <a:chOff x="5388334" y="4170189"/>
            <a:chExt cx="2934136" cy="1598910"/>
          </a:xfrm>
        </p:grpSpPr>
        <p:grpSp>
          <p:nvGrpSpPr>
            <p:cNvPr id="198" name="Group 197"/>
            <p:cNvGrpSpPr/>
            <p:nvPr/>
          </p:nvGrpSpPr>
          <p:grpSpPr>
            <a:xfrm>
              <a:off x="5388334" y="4170189"/>
              <a:ext cx="2934136" cy="1598910"/>
              <a:chOff x="5388334" y="4578113"/>
              <a:chExt cx="2934136" cy="1598910"/>
            </a:xfrm>
          </p:grpSpPr>
          <p:sp>
            <p:nvSpPr>
              <p:cNvPr id="200" name="TextBox 199"/>
              <p:cNvSpPr txBox="1"/>
              <p:nvPr/>
            </p:nvSpPr>
            <p:spPr>
              <a:xfrm>
                <a:off x="5730850" y="5869246"/>
                <a:ext cx="25916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prstClr val="black"/>
                    </a:solidFill>
                    <a:latin typeface="Arial"/>
                  </a:rPr>
                  <a:t>Step 5: </a:t>
                </a:r>
                <a:r>
                  <a:rPr lang="en-US" sz="1400" dirty="0" smtClean="0">
                    <a:solidFill>
                      <a:prstClr val="black"/>
                    </a:solidFill>
                    <a:latin typeface="Arial"/>
                  </a:rPr>
                  <a:t>Manage Devices</a:t>
                </a:r>
                <a:endParaRPr lang="en-US" sz="1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5388334" y="4578113"/>
                <a:ext cx="2494032" cy="1146824"/>
                <a:chOff x="3292508" y="4415632"/>
                <a:chExt cx="2494032" cy="1146824"/>
              </a:xfrm>
            </p:grpSpPr>
            <p:pic>
              <p:nvPicPr>
                <p:cNvPr id="202" name="Picture 201"/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0929" y="5012269"/>
                  <a:ext cx="1843253" cy="550187"/>
                </a:xfrm>
                <a:prstGeom prst="rect">
                  <a:avLst/>
                </a:prstGeom>
              </p:spPr>
            </p:pic>
            <p:sp>
              <p:nvSpPr>
                <p:cNvPr id="203" name="TextBox 202"/>
                <p:cNvSpPr txBox="1"/>
                <p:nvPr/>
              </p:nvSpPr>
              <p:spPr>
                <a:xfrm>
                  <a:off x="3292508" y="4677242"/>
                  <a:ext cx="66591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i="1" dirty="0" err="1" smtClean="0">
                      <a:solidFill>
                        <a:srgbClr val="4BACC6"/>
                      </a:solidFill>
                      <a:latin typeface="Arial"/>
                    </a:rPr>
                    <a:t>ReST</a:t>
                  </a:r>
                  <a:endParaRPr lang="en-US" i="1" dirty="0">
                    <a:solidFill>
                      <a:srgbClr val="4BACC6"/>
                    </a:solidFill>
                    <a:latin typeface="Arial"/>
                  </a:endParaRPr>
                </a:p>
              </p:txBody>
            </p:sp>
            <p:sp>
              <p:nvSpPr>
                <p:cNvPr id="204" name="TextBox 203"/>
                <p:cNvSpPr txBox="1"/>
                <p:nvPr/>
              </p:nvSpPr>
              <p:spPr>
                <a:xfrm>
                  <a:off x="3766616" y="4415632"/>
                  <a:ext cx="66591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i="1" dirty="0" err="1" smtClean="0">
                      <a:solidFill>
                        <a:srgbClr val="4BACC6"/>
                      </a:solidFill>
                      <a:latin typeface="Arial"/>
                    </a:rPr>
                    <a:t>CoAP</a:t>
                  </a:r>
                  <a:endParaRPr lang="en-US" i="1" dirty="0">
                    <a:solidFill>
                      <a:srgbClr val="4BACC6"/>
                    </a:solidFill>
                    <a:latin typeface="Arial"/>
                  </a:endParaRPr>
                </a:p>
              </p:txBody>
            </p:sp>
            <p:sp>
              <p:nvSpPr>
                <p:cNvPr id="205" name="TextBox 204"/>
                <p:cNvSpPr txBox="1"/>
                <p:nvPr/>
              </p:nvSpPr>
              <p:spPr>
                <a:xfrm>
                  <a:off x="4223869" y="4675960"/>
                  <a:ext cx="66591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i="1" dirty="0" smtClean="0">
                      <a:solidFill>
                        <a:srgbClr val="4BACC6"/>
                      </a:solidFill>
                      <a:latin typeface="Arial"/>
                    </a:rPr>
                    <a:t>MQTT</a:t>
                  </a:r>
                  <a:endParaRPr lang="en-US" i="1" dirty="0">
                    <a:solidFill>
                      <a:srgbClr val="4BACC6"/>
                    </a:solidFill>
                    <a:latin typeface="Arial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4671584" y="4421990"/>
                  <a:ext cx="66591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i="1" dirty="0" smtClean="0">
                      <a:solidFill>
                        <a:srgbClr val="4BACC6"/>
                      </a:solidFill>
                      <a:latin typeface="Arial"/>
                    </a:rPr>
                    <a:t>AMPQ</a:t>
                  </a:r>
                  <a:endParaRPr lang="en-US" i="1" dirty="0">
                    <a:solidFill>
                      <a:srgbClr val="4BACC6"/>
                    </a:solidFill>
                    <a:latin typeface="Arial"/>
                  </a:endParaRPr>
                </a:p>
              </p:txBody>
            </p:sp>
            <p:sp>
              <p:nvSpPr>
                <p:cNvPr id="207" name="TextBox 206"/>
                <p:cNvSpPr txBox="1"/>
                <p:nvPr/>
              </p:nvSpPr>
              <p:spPr>
                <a:xfrm>
                  <a:off x="5120627" y="4680421"/>
                  <a:ext cx="66591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i="1" dirty="0" smtClean="0">
                      <a:solidFill>
                        <a:srgbClr val="4BACC6"/>
                      </a:solidFill>
                      <a:latin typeface="Arial"/>
                    </a:rPr>
                    <a:t>XMPP</a:t>
                  </a:r>
                  <a:endParaRPr lang="en-US" i="1" dirty="0">
                    <a:solidFill>
                      <a:srgbClr val="4BACC6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5272" y="4772214"/>
              <a:ext cx="714934" cy="659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147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activity in the wireless space right now</a:t>
            </a:r>
          </a:p>
          <a:p>
            <a:r>
              <a:rPr lang="en-US" dirty="0" smtClean="0"/>
              <a:t>Many options for integration into embedded systems</a:t>
            </a:r>
          </a:p>
          <a:p>
            <a:pPr lvl="1"/>
            <a:r>
              <a:rPr lang="en-US" dirty="0" smtClean="0"/>
              <a:t>Many trade-offs between power / cost / complexity</a:t>
            </a:r>
          </a:p>
          <a:p>
            <a:endParaRPr lang="en-US" dirty="0"/>
          </a:p>
          <a:p>
            <a:r>
              <a:rPr lang="en-US" b="1" dirty="0" smtClean="0"/>
              <a:t>Next Class: </a:t>
            </a:r>
            <a:r>
              <a:rPr lang="en-US" dirty="0" smtClean="0"/>
              <a:t>Embedded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15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Terminal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 A and Node C transmit to Node B at the same time…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Oval 4"/>
          <p:cNvSpPr/>
          <p:nvPr/>
        </p:nvSpPr>
        <p:spPr bwMode="auto">
          <a:xfrm>
            <a:off x="2629379" y="2886514"/>
            <a:ext cx="544513" cy="544512"/>
          </a:xfrm>
          <a:prstGeom prst="ellipse">
            <a:avLst/>
          </a:prstGeom>
          <a:solidFill>
            <a:srgbClr val="CCFFCC"/>
          </a:solidFill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a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950179" y="2891276"/>
            <a:ext cx="544513" cy="544513"/>
          </a:xfrm>
          <a:prstGeom prst="ellipse">
            <a:avLst/>
          </a:prstGeom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b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5417029" y="2896039"/>
            <a:ext cx="544513" cy="544512"/>
          </a:xfrm>
          <a:prstGeom prst="ellipse">
            <a:avLst/>
          </a:prstGeom>
          <a:solidFill>
            <a:srgbClr val="CCFFCC"/>
          </a:solidFill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c</a:t>
            </a:r>
          </a:p>
        </p:txBody>
      </p:sp>
      <p:cxnSp>
        <p:nvCxnSpPr>
          <p:cNvPr id="8" name="Straight Arrow Connector 7"/>
          <p:cNvCxnSpPr>
            <a:cxnSpLocks noChangeShapeType="1"/>
            <a:stCxn id="5" idx="6"/>
            <a:endCxn id="6" idx="2"/>
          </p:cNvCxnSpPr>
          <p:nvPr/>
        </p:nvCxnSpPr>
        <p:spPr bwMode="auto">
          <a:xfrm>
            <a:off x="3173892" y="3157976"/>
            <a:ext cx="776287" cy="47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8"/>
          <p:cNvCxnSpPr>
            <a:cxnSpLocks noChangeShapeType="1"/>
            <a:stCxn id="7" idx="2"/>
            <a:endCxn id="6" idx="6"/>
          </p:cNvCxnSpPr>
          <p:nvPr/>
        </p:nvCxnSpPr>
        <p:spPr bwMode="auto">
          <a:xfrm rot="10800000">
            <a:off x="4494692" y="3162739"/>
            <a:ext cx="922337" cy="476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3938484" y="2318249"/>
            <a:ext cx="520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05301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Exposed Terminal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 B and Node C try sending to Node A and Node D respectively</a:t>
            </a:r>
          </a:p>
          <a:p>
            <a:r>
              <a:rPr lang="en-US" dirty="0" smtClean="0"/>
              <a:t>Node B overhears Node C’s transmission and doesn’t send to avoid a collision…</a:t>
            </a:r>
          </a:p>
          <a:p>
            <a:r>
              <a:rPr lang="en-US" dirty="0" smtClean="0"/>
              <a:t>Decrease in network throughput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Oval 10"/>
          <p:cNvSpPr/>
          <p:nvPr/>
        </p:nvSpPr>
        <p:spPr bwMode="auto">
          <a:xfrm>
            <a:off x="2500313" y="3781425"/>
            <a:ext cx="542925" cy="544513"/>
          </a:xfrm>
          <a:prstGeom prst="ellipse">
            <a:avLst/>
          </a:prstGeom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a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3865563" y="3786188"/>
            <a:ext cx="544512" cy="544512"/>
          </a:xfrm>
          <a:prstGeom prst="ellipse">
            <a:avLst/>
          </a:prstGeom>
          <a:solidFill>
            <a:srgbClr val="CCFFCC"/>
          </a:solidFill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b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4891088" y="3790950"/>
            <a:ext cx="544512" cy="544513"/>
          </a:xfrm>
          <a:prstGeom prst="ellipse">
            <a:avLst/>
          </a:prstGeom>
          <a:solidFill>
            <a:srgbClr val="CCFFCC"/>
          </a:solidFill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c</a:t>
            </a:r>
          </a:p>
        </p:txBody>
      </p:sp>
      <p:cxnSp>
        <p:nvCxnSpPr>
          <p:cNvPr id="14" name="Straight Arrow Connector 15"/>
          <p:cNvCxnSpPr>
            <a:cxnSpLocks noChangeShapeType="1"/>
            <a:stCxn id="12" idx="2"/>
            <a:endCxn id="11" idx="6"/>
          </p:cNvCxnSpPr>
          <p:nvPr/>
        </p:nvCxnSpPr>
        <p:spPr bwMode="auto">
          <a:xfrm rot="10800000">
            <a:off x="3043238" y="4052888"/>
            <a:ext cx="822325" cy="476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6"/>
          <p:cNvCxnSpPr>
            <a:cxnSpLocks noChangeShapeType="1"/>
            <a:stCxn id="13" idx="6"/>
            <a:endCxn id="17" idx="2"/>
          </p:cNvCxnSpPr>
          <p:nvPr/>
        </p:nvCxnSpPr>
        <p:spPr bwMode="auto">
          <a:xfrm>
            <a:off x="5435600" y="4064000"/>
            <a:ext cx="900113" cy="47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7"/>
          <p:cNvSpPr txBox="1">
            <a:spLocks noChangeArrowheads="1"/>
          </p:cNvSpPr>
          <p:nvPr/>
        </p:nvSpPr>
        <p:spPr bwMode="auto">
          <a:xfrm>
            <a:off x="3281363" y="3543300"/>
            <a:ext cx="5222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6335713" y="3795713"/>
            <a:ext cx="544512" cy="544512"/>
          </a:xfrm>
          <a:prstGeom prst="ellipse">
            <a:avLst/>
          </a:prstGeom>
          <a:solidFill>
            <a:srgbClr val="A1F2FF"/>
          </a:solidFill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967843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Near-Far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 A and Node B often get a “fair” share of bandwidth</a:t>
            </a:r>
          </a:p>
          <a:p>
            <a:r>
              <a:rPr lang="en-US" dirty="0" smtClean="0"/>
              <a:t>Since Node B is much slower it decreases Node A’s capacity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Oval 4"/>
          <p:cNvSpPr/>
          <p:nvPr/>
        </p:nvSpPr>
        <p:spPr bwMode="auto">
          <a:xfrm>
            <a:off x="2953169" y="3871122"/>
            <a:ext cx="544513" cy="542925"/>
          </a:xfrm>
          <a:prstGeom prst="ellipse">
            <a:avLst/>
          </a:prstGeom>
          <a:solidFill>
            <a:srgbClr val="A1F2FF"/>
          </a:solidFill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ap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2370557" y="4614072"/>
            <a:ext cx="544512" cy="544512"/>
          </a:xfrm>
          <a:prstGeom prst="ellipse">
            <a:avLst/>
          </a:prstGeom>
          <a:solidFill>
            <a:srgbClr val="CCFFCC"/>
          </a:solidFill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a</a:t>
            </a:r>
          </a:p>
        </p:txBody>
      </p:sp>
      <p:cxnSp>
        <p:nvCxnSpPr>
          <p:cNvPr id="7" name="Straight Arrow Connector 27"/>
          <p:cNvCxnSpPr>
            <a:cxnSpLocks noChangeShapeType="1"/>
            <a:stCxn id="6" idx="7"/>
            <a:endCxn id="5" idx="3"/>
          </p:cNvCxnSpPr>
          <p:nvPr/>
        </p:nvCxnSpPr>
        <p:spPr bwMode="auto">
          <a:xfrm rot="5400000" flipH="1" flipV="1">
            <a:off x="2755525" y="4414841"/>
            <a:ext cx="358775" cy="19843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6383757" y="4248947"/>
            <a:ext cx="544512" cy="544512"/>
          </a:xfrm>
          <a:prstGeom prst="ellipse">
            <a:avLst/>
          </a:prstGeom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b</a:t>
            </a:r>
          </a:p>
        </p:txBody>
      </p:sp>
      <p:cxnSp>
        <p:nvCxnSpPr>
          <p:cNvPr id="9" name="Straight Arrow Connector 36"/>
          <p:cNvCxnSpPr>
            <a:cxnSpLocks noChangeShapeType="1"/>
            <a:stCxn id="8" idx="2"/>
            <a:endCxn id="5" idx="6"/>
          </p:cNvCxnSpPr>
          <p:nvPr/>
        </p:nvCxnSpPr>
        <p:spPr bwMode="auto">
          <a:xfrm rot="10800000">
            <a:off x="3497682" y="4142584"/>
            <a:ext cx="2886075" cy="37941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39"/>
          <p:cNvSpPr txBox="1">
            <a:spLocks noChangeArrowheads="1"/>
          </p:cNvSpPr>
          <p:nvPr/>
        </p:nvSpPr>
        <p:spPr bwMode="auto">
          <a:xfrm>
            <a:off x="2019719" y="4183859"/>
            <a:ext cx="10556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54 Mbps</a:t>
            </a:r>
          </a:p>
        </p:txBody>
      </p:sp>
      <p:sp>
        <p:nvSpPr>
          <p:cNvPr id="11" name="TextBox 40"/>
          <p:cNvSpPr txBox="1">
            <a:spLocks noChangeArrowheads="1"/>
          </p:cNvSpPr>
          <p:nvPr/>
        </p:nvSpPr>
        <p:spPr bwMode="auto">
          <a:xfrm>
            <a:off x="4905794" y="3928272"/>
            <a:ext cx="10541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1 Mbps</a:t>
            </a:r>
          </a:p>
        </p:txBody>
      </p:sp>
    </p:spTree>
    <p:extLst>
      <p:ext uri="{BB962C8B-B14F-4D97-AF65-F5344CB8AC3E}">
        <p14:creationId xmlns:p14="http://schemas.microsoft.com/office/powerpoint/2010/main" val="3391513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Topologies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12" y="1201848"/>
            <a:ext cx="7064907" cy="49736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60620" y="4537068"/>
            <a:ext cx="3587937" cy="13685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6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Lecture-1">
  <a:themeElements>
    <a:clrScheme name="2_Lecture-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Lecture-1">
      <a:majorFont>
        <a:latin typeface="Times New Roman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1" charset="0"/>
          </a:defRPr>
        </a:defPPr>
      </a:lstStyle>
    </a:lnDef>
  </a:objectDefaults>
  <a:extraClrSchemeLst>
    <a:extraClrScheme>
      <a:clrScheme name="2_Lecture-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cture-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cture-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cture-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cture-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cture-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cture-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Rate-Harmonized Scheduling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cescre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ecesc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scree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escree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scree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scree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scree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scree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38007</TotalTime>
  <Words>1361</Words>
  <Application>Microsoft Macintosh PowerPoint</Application>
  <PresentationFormat>On-screen Show (4:3)</PresentationFormat>
  <Paragraphs>409</Paragraphs>
  <Slides>51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Office Theme</vt:lpstr>
      <vt:lpstr>2_Lecture-1</vt:lpstr>
      <vt:lpstr>1_Rate-Harmonized Scheduling</vt:lpstr>
      <vt:lpstr>18-349: Introduction to Embedded  Real-Time Systems </vt:lpstr>
      <vt:lpstr>Administrivia</vt:lpstr>
      <vt:lpstr>Overview</vt:lpstr>
      <vt:lpstr>Why Wireless Communication?</vt:lpstr>
      <vt:lpstr>Wireless Challenges</vt:lpstr>
      <vt:lpstr>Hidden Terminal</vt:lpstr>
      <vt:lpstr>Exposed Terminal</vt:lpstr>
      <vt:lpstr>Near-Far Problem</vt:lpstr>
      <vt:lpstr>Wireless Topologies</vt:lpstr>
      <vt:lpstr>Wireless Channel Dimensions</vt:lpstr>
      <vt:lpstr>ALOHA</vt:lpstr>
      <vt:lpstr>Carrier Sense Multiple Access (CSMA)</vt:lpstr>
      <vt:lpstr>What about power?</vt:lpstr>
      <vt:lpstr>Radio + CPU Power</vt:lpstr>
      <vt:lpstr>Low Power Listen (LPL)</vt:lpstr>
      <vt:lpstr>LPL-CSMA</vt:lpstr>
      <vt:lpstr>LPL-CSMA</vt:lpstr>
      <vt:lpstr>TDMA-Based Approach</vt:lpstr>
      <vt:lpstr>TDMA Graph Coloring</vt:lpstr>
      <vt:lpstr>Wireless Technologies</vt:lpstr>
      <vt:lpstr>Communication Trade-offs</vt:lpstr>
      <vt:lpstr>ISM Band</vt:lpstr>
      <vt:lpstr>IrDA</vt:lpstr>
      <vt:lpstr>IrDA Transceiver</vt:lpstr>
      <vt:lpstr>IrDA Modulation</vt:lpstr>
      <vt:lpstr>Near-Field Communication (NFC)</vt:lpstr>
      <vt:lpstr>802.15.4</vt:lpstr>
      <vt:lpstr>802.15.4</vt:lpstr>
      <vt:lpstr>Zigbee</vt:lpstr>
      <vt:lpstr>Bluetooth</vt:lpstr>
      <vt:lpstr>Bluetooth Low-Energy</vt:lpstr>
      <vt:lpstr>WiFi</vt:lpstr>
      <vt:lpstr>WiFi Interfacing</vt:lpstr>
      <vt:lpstr>GSM / LTE</vt:lpstr>
      <vt:lpstr>GSM / LTE options</vt:lpstr>
      <vt:lpstr>Low-Power Wide Area Networks (LP-WAN)</vt:lpstr>
      <vt:lpstr>Why now?</vt:lpstr>
      <vt:lpstr>Wireless Space for IoT (1-2)</vt:lpstr>
      <vt:lpstr>Wireless Space for IoT (2-2)</vt:lpstr>
      <vt:lpstr>LP-WAN Technologies</vt:lpstr>
      <vt:lpstr>The OpenChirp Project Open and Secure Low-Power Wide Area Networking</vt:lpstr>
      <vt:lpstr>Concentrator Hardware Prototype</vt:lpstr>
      <vt:lpstr>Concentrators</vt:lpstr>
      <vt:lpstr>CMU Campus Locations</vt:lpstr>
      <vt:lpstr>Craig Street Aggregator</vt:lpstr>
      <vt:lpstr>Tepper Aggregator</vt:lpstr>
      <vt:lpstr>Serious Range…</vt:lpstr>
      <vt:lpstr>Commercial LoRa Clients</vt:lpstr>
      <vt:lpstr>LoRa Bug Custom Client</vt:lpstr>
      <vt:lpstr>OpenChirp Concept</vt:lpstr>
      <vt:lpstr>Conclusions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 Gooch</dc:creator>
  <cp:lastModifiedBy>Anthony Rowe</cp:lastModifiedBy>
  <cp:revision>1240</cp:revision>
  <cp:lastPrinted>2015-11-18T17:48:44Z</cp:lastPrinted>
  <dcterms:created xsi:type="dcterms:W3CDTF">2010-12-17T20:07:52Z</dcterms:created>
  <dcterms:modified xsi:type="dcterms:W3CDTF">2016-11-28T21:57:11Z</dcterms:modified>
</cp:coreProperties>
</file>